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4"/>
  </p:sldMasterIdLst>
  <p:notesMasterIdLst>
    <p:notesMasterId r:id="rId26"/>
  </p:notesMasterIdLst>
  <p:handoutMasterIdLst>
    <p:handoutMasterId r:id="rId27"/>
  </p:handoutMasterIdLst>
  <p:sldIdLst>
    <p:sldId id="258" r:id="rId5"/>
    <p:sldId id="282" r:id="rId6"/>
    <p:sldId id="259" r:id="rId7"/>
    <p:sldId id="263" r:id="rId8"/>
    <p:sldId id="260" r:id="rId9"/>
    <p:sldId id="262" r:id="rId10"/>
    <p:sldId id="261" r:id="rId11"/>
    <p:sldId id="2680" r:id="rId12"/>
    <p:sldId id="2681" r:id="rId13"/>
    <p:sldId id="2287" r:id="rId14"/>
    <p:sldId id="2677" r:id="rId15"/>
    <p:sldId id="2671" r:id="rId16"/>
    <p:sldId id="1038" r:id="rId17"/>
    <p:sldId id="7581" r:id="rId18"/>
    <p:sldId id="7582" r:id="rId19"/>
    <p:sldId id="7583" r:id="rId20"/>
    <p:sldId id="7584" r:id="rId21"/>
    <p:sldId id="7585" r:id="rId22"/>
    <p:sldId id="7579" r:id="rId23"/>
    <p:sldId id="7580" r:id="rId24"/>
    <p:sldId id="1102" r:id="rId25"/>
  </p:sldIdLst>
  <p:sldSz cx="12192000" cy="6858000"/>
  <p:notesSz cx="7010400" cy="92964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4320" userDrawn="1">
          <p15:clr>
            <a:srgbClr val="A4A3A4"/>
          </p15:clr>
        </p15:guide>
        <p15:guide id="3" orient="horz" userDrawn="1">
          <p15:clr>
            <a:srgbClr val="A4A3A4"/>
          </p15:clr>
        </p15:guide>
        <p15:guide id="4" userDrawn="1">
          <p15:clr>
            <a:srgbClr val="A4A3A4"/>
          </p15:clr>
        </p15:guide>
      </p15:sldGuideLst>
    </p:ext>
    <p:ext uri="{2D200454-40CA-4A62-9FC3-DE9A4176ACB9}">
      <p15:notesGuideLst xmlns:p15="http://schemas.microsoft.com/office/powerpoint/2012/main">
        <p15:guide id="1" orient="horz" pos="2839" userDrawn="1">
          <p15:clr>
            <a:srgbClr val="A4A3A4"/>
          </p15:clr>
        </p15:guide>
        <p15:guide id="2" pos="2120" userDrawn="1">
          <p15:clr>
            <a:srgbClr val="A4A3A4"/>
          </p15:clr>
        </p15:guide>
        <p15:guide id="3" orient="horz" pos="2928" userDrawn="1">
          <p15:clr>
            <a:srgbClr val="A4A3A4"/>
          </p15:clr>
        </p15:guide>
        <p15:guide id="4"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D4B69C-9E17-EEC0-35DE-52F5E670CAC6}" name="Nagar, Abhishek" initials="NA" userId="S::Abhishek.Nagar@tenneco.com::d29b0ddd-73fa-470e-8816-cbbd5f99b2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D19"/>
    <a:srgbClr val="40826D"/>
    <a:srgbClr val="BACC6E"/>
    <a:srgbClr val="A9B3C7"/>
    <a:srgbClr val="91A63B"/>
    <a:srgbClr val="6D7D2C"/>
    <a:srgbClr val="00818E"/>
    <a:srgbClr val="789D7C"/>
    <a:srgbClr val="00B8CB"/>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0000" autoAdjust="0"/>
  </p:normalViewPr>
  <p:slideViewPr>
    <p:cSldViewPr snapToGrid="0">
      <p:cViewPr varScale="1">
        <p:scale>
          <a:sx n="67" d="100"/>
          <a:sy n="67" d="100"/>
        </p:scale>
        <p:origin x="644" y="44"/>
      </p:cViewPr>
      <p:guideLst>
        <p:guide orient="horz" pos="4320"/>
        <p:guide orient="horz"/>
        <p:guide/>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2" d="100"/>
          <a:sy n="122" d="100"/>
        </p:scale>
        <p:origin x="6726" y="102"/>
      </p:cViewPr>
      <p:guideLst>
        <p:guide orient="horz" pos="2839"/>
        <p:guide pos="2120"/>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enneco-my.sharepoint.com/personal/ankur_chawla_tenneco_com/Documents/Workings/IGAAP%20Financials/June%202022%20LR/June%202022/Deck/FMGIL/Investor%20Call/Financial%20Ratio's%20(002).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Shareholding Breakup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6A-4224-BC4F-B3B4535FBD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6A-4224-BC4F-B3B4535FBD3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6A-4224-BC4F-B3B4535FBD3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6A-4224-BC4F-B3B4535FBD3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86A-4224-BC4F-B3B4535FBD3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86A-4224-BC4F-B3B4535FBD3E}"/>
              </c:ext>
            </c:extLst>
          </c:dPt>
          <c:dLbls>
            <c:dLbl>
              <c:idx val="0"/>
              <c:layout>
                <c:manualLayout>
                  <c:x val="0.20546893454724396"/>
                  <c:y val="-0.1233802077924917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4134374999999995"/>
                      <c:h val="0.18638870243222844"/>
                    </c:manualLayout>
                  </c15:layout>
                </c:ext>
                <c:ext xmlns:c16="http://schemas.microsoft.com/office/drawing/2014/chart" uri="{C3380CC4-5D6E-409C-BE32-E72D297353CC}">
                  <c16:uniqueId val="{00000001-286A-4224-BC4F-B3B4535FBD3E}"/>
                </c:ext>
              </c:extLst>
            </c:dLbl>
            <c:dLbl>
              <c:idx val="1"/>
              <c:layout>
                <c:manualLayout>
                  <c:x val="0.17109374999999988"/>
                  <c:y val="6.3281246107206729E-2"/>
                </c:manualLayout>
              </c:layout>
              <c:showLegendKey val="0"/>
              <c:showVal val="1"/>
              <c:showCatName val="1"/>
              <c:showSerName val="0"/>
              <c:showPercent val="0"/>
              <c:showBubbleSize val="0"/>
              <c:extLst>
                <c:ext xmlns:c15="http://schemas.microsoft.com/office/drawing/2012/chart" uri="{CE6537A1-D6FC-4f65-9D91-7224C49458BB}">
                  <c15:layout>
                    <c:manualLayout>
                      <c:w val="0.31462499999999999"/>
                      <c:h val="0.22523436114453979"/>
                    </c:manualLayout>
                  </c15:layout>
                </c:ext>
                <c:ext xmlns:c16="http://schemas.microsoft.com/office/drawing/2014/chart" uri="{C3380CC4-5D6E-409C-BE32-E72D297353CC}">
                  <c16:uniqueId val="{00000003-286A-4224-BC4F-B3B4535FBD3E}"/>
                </c:ext>
              </c:extLst>
            </c:dLbl>
            <c:dLbl>
              <c:idx val="2"/>
              <c:layout>
                <c:manualLayout>
                  <c:x val="-0.12500000000000003"/>
                  <c:y val="-1.4062499134934847E-2"/>
                </c:manualLayout>
              </c:layout>
              <c:tx>
                <c:rich>
                  <a:bodyPr/>
                  <a:lstStyle/>
                  <a:p>
                    <a:fld id="{F25737CB-68F9-4339-B352-53836C9A0010}" type="CATEGORYNAME">
                      <a:rPr lang="en-US"/>
                      <a:pPr/>
                      <a:t>[CATEGORY NAME]</a:t>
                    </a:fld>
                    <a:r>
                      <a:rPr lang="en-US" baseline="0" dirty="0"/>
                      <a:t>, 25.02%</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86A-4224-BC4F-B3B4535FBD3E}"/>
                </c:ext>
              </c:extLst>
            </c:dLbl>
            <c:dLbl>
              <c:idx val="3"/>
              <c:layout>
                <c:manualLayout>
                  <c:x val="-0.12343750000000006"/>
                  <c:y val="-0.1101562432236563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6A-4224-BC4F-B3B4535FBD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FEDERAL-MOGUL VERMOGENSVERWALTUNGS-GMBH (Promoter</c:v>
                </c:pt>
                <c:pt idx="1">
                  <c:v>FEDERAL-MOGUL HOLDINGS LTD. (Promoter/Holding Company)</c:v>
                </c:pt>
                <c:pt idx="2">
                  <c:v>Others*</c:v>
                </c:pt>
              </c:strCache>
            </c:strRef>
          </c:cat>
          <c:val>
            <c:numRef>
              <c:f>Sheet1!$B$2:$B$4</c:f>
              <c:numCache>
                <c:formatCode>0.00%</c:formatCode>
                <c:ptCount val="3"/>
                <c:pt idx="0">
                  <c:v>0.14929999999999999</c:v>
                </c:pt>
                <c:pt idx="1">
                  <c:v>0.60050000000000003</c:v>
                </c:pt>
                <c:pt idx="2">
                  <c:v>0.25019999999999998</c:v>
                </c:pt>
              </c:numCache>
            </c:numRef>
          </c:val>
          <c:extLst>
            <c:ext xmlns:c16="http://schemas.microsoft.com/office/drawing/2014/chart" uri="{C3380CC4-5D6E-409C-BE32-E72D297353CC}">
              <c16:uniqueId val="{0000000C-286A-4224-BC4F-B3B4535FBD3E}"/>
            </c:ext>
          </c:extLst>
        </c:ser>
        <c:dLbls>
          <c:showLegendKey val="0"/>
          <c:showVal val="0"/>
          <c:showCatName val="0"/>
          <c:showSerName val="0"/>
          <c:showPercent val="0"/>
          <c:showBubbleSize val="0"/>
          <c:showLeaderLines val="1"/>
        </c:dLbls>
        <c:firstSliceAng val="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3399"/>
            </a:solidFill>
          </c:spPr>
          <c:dPt>
            <c:idx val="0"/>
            <c:bubble3D val="0"/>
            <c:spPr>
              <a:solidFill>
                <a:srgbClr val="003399"/>
              </a:solidFill>
              <a:ln w="19050">
                <a:solidFill>
                  <a:schemeClr val="lt1"/>
                </a:solidFill>
              </a:ln>
              <a:effectLst/>
            </c:spPr>
            <c:extLst>
              <c:ext xmlns:c16="http://schemas.microsoft.com/office/drawing/2014/chart" uri="{C3380CC4-5D6E-409C-BE32-E72D297353CC}">
                <c16:uniqueId val="{00000001-C6A7-40DF-B8FA-062FF997028A}"/>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C6A7-40DF-B8FA-062FF997028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C6A7-40DF-B8FA-062FF997028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Domestic</c:v>
                </c:pt>
                <c:pt idx="1">
                  <c:v>Export</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4-C6A7-40DF-B8FA-062FF997028A}"/>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578D"/>
              </a:solidFill>
              <a:ln w="19050">
                <a:solidFill>
                  <a:srgbClr val="00578D"/>
                </a:solidFill>
              </a:ln>
              <a:effectLst/>
            </c:spPr>
            <c:extLst>
              <c:ext xmlns:c16="http://schemas.microsoft.com/office/drawing/2014/chart" uri="{C3380CC4-5D6E-409C-BE32-E72D297353CC}">
                <c16:uniqueId val="{00000001-6E51-480B-88F0-C18147771786}"/>
              </c:ext>
            </c:extLst>
          </c:dPt>
          <c:dPt>
            <c:idx val="1"/>
            <c:bubble3D val="0"/>
            <c:spPr>
              <a:solidFill>
                <a:srgbClr val="00578D"/>
              </a:solidFill>
              <a:ln w="19050">
                <a:solidFill>
                  <a:schemeClr val="bg1"/>
                </a:solidFill>
              </a:ln>
              <a:effectLst/>
            </c:spPr>
            <c:extLst>
              <c:ext xmlns:c16="http://schemas.microsoft.com/office/drawing/2014/chart" uri="{C3380CC4-5D6E-409C-BE32-E72D297353CC}">
                <c16:uniqueId val="{00000003-6E51-480B-88F0-C181477717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51-480B-88F0-C181477717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E51-480B-88F0-C18147771786}"/>
              </c:ext>
            </c:extLst>
          </c:dPt>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E51-480B-88F0-C18147771786}"/>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E51-480B-88F0-C1814777178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0%</c:formatCode>
                <c:ptCount val="4"/>
                <c:pt idx="0">
                  <c:v>0.27</c:v>
                </c:pt>
                <c:pt idx="1">
                  <c:v>0.33</c:v>
                </c:pt>
                <c:pt idx="2">
                  <c:v>0.12</c:v>
                </c:pt>
                <c:pt idx="3">
                  <c:v>0.28000000000000003</c:v>
                </c:pt>
              </c:numCache>
            </c:numRef>
          </c:val>
          <c:extLst>
            <c:ext xmlns:c16="http://schemas.microsoft.com/office/drawing/2014/chart" uri="{C3380CC4-5D6E-409C-BE32-E72D297353CC}">
              <c16:uniqueId val="{00000008-6E51-480B-88F0-C18147771786}"/>
            </c:ext>
          </c:extLst>
        </c:ser>
        <c:dLbls>
          <c:showLegendKey val="0"/>
          <c:showVal val="1"/>
          <c:showCatName val="0"/>
          <c:showSerName val="0"/>
          <c:showPercent val="0"/>
          <c:showBubbleSize val="0"/>
          <c:showLeaderLines val="1"/>
        </c:dLbls>
        <c:firstSliceAng val="0"/>
        <c:holeSize val="75"/>
      </c:doughnutChart>
      <c:spPr>
        <a:noFill/>
        <a:ln>
          <a:noFill/>
        </a:ln>
        <a:effectLst>
          <a:softEdge rad="54610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2">
                  <a:lumMod val="20000"/>
                  <a:lumOff val="80000"/>
                </a:schemeClr>
              </a:solidFill>
              <a:ln w="19050">
                <a:noFill/>
              </a:ln>
              <a:effectLst/>
            </c:spPr>
            <c:extLst>
              <c:ext xmlns:c16="http://schemas.microsoft.com/office/drawing/2014/chart" uri="{C3380CC4-5D6E-409C-BE32-E72D297353CC}">
                <c16:uniqueId val="{00000003-2CAC-4C1A-B938-89F165924F55}"/>
              </c:ext>
            </c:extLst>
          </c:dPt>
          <c:dPt>
            <c:idx val="1"/>
            <c:bubble3D val="0"/>
            <c:spPr>
              <a:noFill/>
              <a:ln w="19050">
                <a:noFill/>
              </a:ln>
              <a:effectLst/>
            </c:spPr>
            <c:extLst>
              <c:ext xmlns:c16="http://schemas.microsoft.com/office/drawing/2014/chart" uri="{C3380CC4-5D6E-409C-BE32-E72D297353CC}">
                <c16:uniqueId val="{00000002-2CAC-4C1A-B938-89F165924F55}"/>
              </c:ext>
            </c:extLst>
          </c:dPt>
          <c:cat>
            <c:strRef>
              <c:f>Sheet1!$A$2:$A$3</c:f>
              <c:strCache>
                <c:ptCount val="2"/>
                <c:pt idx="0">
                  <c:v>1st Qtr</c:v>
                </c:pt>
                <c:pt idx="1">
                  <c:v>2nd Qtr</c:v>
                </c:pt>
              </c:strCache>
            </c:strRef>
          </c:cat>
          <c:val>
            <c:numRef>
              <c:f>Sheet1!$B$2:$B$3</c:f>
              <c:numCache>
                <c:formatCode>General</c:formatCode>
                <c:ptCount val="2"/>
                <c:pt idx="0">
                  <c:v>63</c:v>
                </c:pt>
                <c:pt idx="1">
                  <c:v>42</c:v>
                </c:pt>
              </c:numCache>
            </c:numRef>
          </c:val>
          <c:extLst>
            <c:ext xmlns:c16="http://schemas.microsoft.com/office/drawing/2014/chart" uri="{C3380CC4-5D6E-409C-BE32-E72D297353CC}">
              <c16:uniqueId val="{00000000-2CAC-4C1A-B938-89F165924F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PAT (INR MN.)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1"/>
          <c:order val="0"/>
          <c:tx>
            <c:strRef>
              <c:f>FMG!$F$1</c:f>
              <c:strCache>
                <c:ptCount val="1"/>
                <c:pt idx="0">
                  <c:v>QTD June 2021</c:v>
                </c:pt>
              </c:strCache>
            </c:strRef>
          </c:tx>
          <c:spPr>
            <a:solidFill>
              <a:schemeClr val="accent1">
                <a:lumMod val="7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FMG!$A$6</c:f>
              <c:strCache>
                <c:ptCount val="1"/>
                <c:pt idx="0">
                  <c:v>PAT</c:v>
                </c:pt>
              </c:strCache>
              <c:extLst/>
            </c:strRef>
          </c:cat>
          <c:val>
            <c:numRef>
              <c:f>FMG!$F$6</c:f>
              <c:numCache>
                <c:formatCode>_ * #,##0_ ;_ * \-#,##0_ ;_ * "-"??_ ;_ @_ </c:formatCode>
                <c:ptCount val="1"/>
                <c:pt idx="0">
                  <c:v>100.145</c:v>
                </c:pt>
              </c:numCache>
              <c:extLst/>
            </c:numRef>
          </c:val>
          <c:extLst xmlns:c15="http://schemas.microsoft.com/office/drawing/2012/chart">
            <c:ext xmlns:c16="http://schemas.microsoft.com/office/drawing/2014/chart" uri="{C3380CC4-5D6E-409C-BE32-E72D297353CC}">
              <c16:uniqueId val="{00000000-3CB4-438C-B923-98CD489F3595}"/>
            </c:ext>
          </c:extLst>
        </c:ser>
        <c:ser>
          <c:idx val="10"/>
          <c:order val="1"/>
          <c:tx>
            <c:strRef>
              <c:f>FMG!$C$1</c:f>
              <c:strCache>
                <c:ptCount val="1"/>
                <c:pt idx="0">
                  <c:v>QTD Mar 2022</c:v>
                </c:pt>
              </c:strCache>
            </c:strRef>
          </c:tx>
          <c:spPr>
            <a:solidFill>
              <a:schemeClr val="accent1">
                <a:lumMod val="60000"/>
                <a:lumOff val="4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FMG!$A$6</c:f>
              <c:strCache>
                <c:ptCount val="1"/>
                <c:pt idx="0">
                  <c:v>PAT</c:v>
                </c:pt>
              </c:strCache>
              <c:extLst/>
            </c:strRef>
          </c:cat>
          <c:val>
            <c:numRef>
              <c:f>FMG!$C$6</c:f>
              <c:numCache>
                <c:formatCode>_ * #,##0_ ;_ * \-#,##0_ ;_ * "-"??_ ;_ @_ </c:formatCode>
                <c:ptCount val="1"/>
                <c:pt idx="0">
                  <c:v>190.77786066229095</c:v>
                </c:pt>
              </c:numCache>
              <c:extLst/>
            </c:numRef>
          </c:val>
          <c:extLst>
            <c:ext xmlns:c16="http://schemas.microsoft.com/office/drawing/2014/chart" uri="{C3380CC4-5D6E-409C-BE32-E72D297353CC}">
              <c16:uniqueId val="{00000001-3CB4-438C-B923-98CD489F3595}"/>
            </c:ext>
          </c:extLst>
        </c:ser>
        <c:ser>
          <c:idx val="15"/>
          <c:order val="2"/>
          <c:tx>
            <c:strRef>
              <c:f>FMG!$B$1</c:f>
              <c:strCache>
                <c:ptCount val="1"/>
                <c:pt idx="0">
                  <c:v>QTD June 2022</c:v>
                </c:pt>
              </c:strCache>
            </c:strRef>
          </c:tx>
          <c:spPr>
            <a:solidFill>
              <a:srgbClr val="0070C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FMG!$A$6</c:f>
              <c:strCache>
                <c:ptCount val="1"/>
                <c:pt idx="0">
                  <c:v>PAT</c:v>
                </c:pt>
              </c:strCache>
              <c:extLst/>
            </c:strRef>
          </c:cat>
          <c:val>
            <c:numRef>
              <c:f>FMG!$B$6</c:f>
              <c:numCache>
                <c:formatCode>General</c:formatCode>
                <c:ptCount val="1"/>
                <c:pt idx="0">
                  <c:v>187</c:v>
                </c:pt>
              </c:numCache>
              <c:extLst/>
            </c:numRef>
          </c:val>
          <c:extLst>
            <c:ext xmlns:c16="http://schemas.microsoft.com/office/drawing/2014/chart" uri="{C3380CC4-5D6E-409C-BE32-E72D297353CC}">
              <c16:uniqueId val="{00000002-3CB4-438C-B923-98CD489F3595}"/>
            </c:ext>
          </c:extLst>
        </c:ser>
        <c:ser>
          <c:idx val="9"/>
          <c:order val="3"/>
          <c:tx>
            <c:strRef>
              <c:f>FMG!$D$1</c:f>
              <c:strCache>
                <c:ptCount val="1"/>
                <c:pt idx="0">
                  <c:v>QTD Dec 2021</c:v>
                </c:pt>
              </c:strCache>
            </c:strRef>
          </c:tx>
          <c:spPr>
            <a:solidFill>
              <a:schemeClr val="accent5">
                <a:lumMod val="75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FMG!$A$6</c:f>
              <c:strCache>
                <c:ptCount val="1"/>
                <c:pt idx="0">
                  <c:v>PAT</c:v>
                </c:pt>
              </c:strCache>
              <c:extLst/>
            </c:strRef>
          </c:cat>
          <c:val>
            <c:numRef>
              <c:f>FMG!$D$6</c:f>
              <c:extLst/>
            </c:numRef>
          </c:val>
          <c:extLst>
            <c:ext xmlns:c16="http://schemas.microsoft.com/office/drawing/2014/chart" uri="{C3380CC4-5D6E-409C-BE32-E72D297353CC}">
              <c16:uniqueId val="{00000003-3CB4-438C-B923-98CD489F3595}"/>
            </c:ext>
          </c:extLst>
        </c:ser>
        <c:ser>
          <c:idx val="4"/>
          <c:order val="4"/>
          <c:tx>
            <c:strRef>
              <c:f>FMG!$E$1</c:f>
              <c:strCache>
                <c:ptCount val="1"/>
                <c:pt idx="0">
                  <c:v>QTD Sept 2021</c:v>
                </c:pt>
              </c:strCache>
            </c:strRef>
          </c:tx>
          <c:spPr>
            <a:solidFill>
              <a:schemeClr val="accent2">
                <a:shade val="71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FMG!$A$6</c:f>
              <c:strCache>
                <c:ptCount val="1"/>
                <c:pt idx="0">
                  <c:v>PAT</c:v>
                </c:pt>
              </c:strCache>
              <c:extLst/>
            </c:strRef>
          </c:cat>
          <c:val>
            <c:numRef>
              <c:f>FMG!$E$6</c:f>
              <c:extLst/>
            </c:numRef>
          </c:val>
          <c:extLst xmlns:c15="http://schemas.microsoft.com/office/drawing/2012/chart">
            <c:ext xmlns:c16="http://schemas.microsoft.com/office/drawing/2014/chart" uri="{C3380CC4-5D6E-409C-BE32-E72D297353CC}">
              <c16:uniqueId val="{00000004-3CB4-438C-B923-98CD489F3595}"/>
            </c:ext>
          </c:extLst>
        </c:ser>
        <c:dLbls>
          <c:dLblPos val="outEnd"/>
          <c:showLegendKey val="0"/>
          <c:showVal val="1"/>
          <c:showCatName val="0"/>
          <c:showSerName val="0"/>
          <c:showPercent val="0"/>
          <c:showBubbleSize val="0"/>
        </c:dLbls>
        <c:gapWidth val="65"/>
        <c:axId val="833908960"/>
        <c:axId val="833909288"/>
        <c:extLst/>
      </c:barChart>
      <c:catAx>
        <c:axId val="833908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n-US"/>
          </a:p>
        </c:txPr>
        <c:crossAx val="833909288"/>
        <c:crosses val="autoZero"/>
        <c:auto val="1"/>
        <c:lblAlgn val="ctr"/>
        <c:lblOffset val="100"/>
        <c:noMultiLvlLbl val="0"/>
      </c:catAx>
      <c:valAx>
        <c:axId val="833909288"/>
        <c:scaling>
          <c:orientation val="minMax"/>
        </c:scaling>
        <c:delete val="1"/>
        <c:axPos val="l"/>
        <c:numFmt formatCode="_ * #,##0_ ;_ * \-#,##0_ ;_ * &quot;-&quot;??_ ;_ @_ " sourceLinked="1"/>
        <c:majorTickMark val="none"/>
        <c:minorTickMark val="none"/>
        <c:tickLblPos val="nextTo"/>
        <c:crossAx val="83390896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91C86-5BD6-4396-BE16-903720006EB1}" type="doc">
      <dgm:prSet loTypeId="urn:microsoft.com/office/officeart/2005/8/layout/venn1" loCatId="relationship" qsTypeId="urn:microsoft.com/office/officeart/2005/8/quickstyle/simple1" qsCatId="simple" csTypeId="urn:microsoft.com/office/officeart/2005/8/colors/colorful2" csCatId="colorful" phldr="1"/>
      <dgm:spPr/>
    </dgm:pt>
    <dgm:pt modelId="{2285594D-9620-4B00-BC9B-9992379CB470}">
      <dgm:prSet phldrT="[Text]" custT="1"/>
      <dgm:spPr/>
      <dgm:t>
        <a:bodyPr/>
        <a:lstStyle/>
        <a:p>
          <a:pPr marL="169863" indent="0"/>
          <a:r>
            <a:rPr lang="en-US" sz="1800" b="1" dirty="0"/>
            <a:t>Better Fuel Economy</a:t>
          </a:r>
        </a:p>
      </dgm:t>
    </dgm:pt>
    <dgm:pt modelId="{B65D7181-720F-4F2B-AE5F-8423B0AF2A7A}" type="parTrans" cxnId="{24E7AF41-69BA-4F76-969A-AD61A8FD80FE}">
      <dgm:prSet/>
      <dgm:spPr/>
      <dgm:t>
        <a:bodyPr/>
        <a:lstStyle/>
        <a:p>
          <a:endParaRPr lang="en-US"/>
        </a:p>
      </dgm:t>
    </dgm:pt>
    <dgm:pt modelId="{D5EA895F-9BD0-4CF5-A775-367FEF4FACBC}" type="sibTrans" cxnId="{24E7AF41-69BA-4F76-969A-AD61A8FD80FE}">
      <dgm:prSet/>
      <dgm:spPr/>
      <dgm:t>
        <a:bodyPr/>
        <a:lstStyle/>
        <a:p>
          <a:endParaRPr lang="en-US"/>
        </a:p>
      </dgm:t>
    </dgm:pt>
    <dgm:pt modelId="{CB2BAD60-9549-448E-A20F-3B83F2DE3E75}">
      <dgm:prSet phldrT="[Text]" custT="1"/>
      <dgm:spPr/>
      <dgm:t>
        <a:bodyPr/>
        <a:lstStyle/>
        <a:p>
          <a:r>
            <a:rPr lang="en-US" sz="2000" b="1" dirty="0"/>
            <a:t>Durability (Life)</a:t>
          </a:r>
        </a:p>
      </dgm:t>
    </dgm:pt>
    <dgm:pt modelId="{60363619-8961-4B43-96FE-8B23EBA19E98}" type="parTrans" cxnId="{3B26E618-FEDD-4E2A-9F08-BB89ABA1B875}">
      <dgm:prSet/>
      <dgm:spPr/>
      <dgm:t>
        <a:bodyPr/>
        <a:lstStyle/>
        <a:p>
          <a:endParaRPr lang="en-US"/>
        </a:p>
      </dgm:t>
    </dgm:pt>
    <dgm:pt modelId="{ECD1DA36-CA48-46E9-8517-5C0C9B7DAFCA}" type="sibTrans" cxnId="{3B26E618-FEDD-4E2A-9F08-BB89ABA1B875}">
      <dgm:prSet/>
      <dgm:spPr/>
      <dgm:t>
        <a:bodyPr/>
        <a:lstStyle/>
        <a:p>
          <a:endParaRPr lang="en-US"/>
        </a:p>
      </dgm:t>
    </dgm:pt>
    <dgm:pt modelId="{0B423DD5-1066-4624-A838-EE30673F9A10}">
      <dgm:prSet phldrT="[Text]" custT="1"/>
      <dgm:spPr/>
      <dgm:t>
        <a:bodyPr/>
        <a:lstStyle/>
        <a:p>
          <a:r>
            <a:rPr lang="en-US" sz="2000" b="1" dirty="0"/>
            <a:t>Low Emission</a:t>
          </a:r>
        </a:p>
      </dgm:t>
    </dgm:pt>
    <dgm:pt modelId="{89368E72-FA24-4321-890F-4F38A24E80F2}" type="parTrans" cxnId="{F0B23DAC-CE2D-4326-AE16-E9F2999DF8B9}">
      <dgm:prSet/>
      <dgm:spPr/>
      <dgm:t>
        <a:bodyPr/>
        <a:lstStyle/>
        <a:p>
          <a:endParaRPr lang="en-US"/>
        </a:p>
      </dgm:t>
    </dgm:pt>
    <dgm:pt modelId="{360AB197-A875-44CA-8486-9D5E465CF333}" type="sibTrans" cxnId="{F0B23DAC-CE2D-4326-AE16-E9F2999DF8B9}">
      <dgm:prSet/>
      <dgm:spPr/>
      <dgm:t>
        <a:bodyPr/>
        <a:lstStyle/>
        <a:p>
          <a:endParaRPr lang="en-US"/>
        </a:p>
      </dgm:t>
    </dgm:pt>
    <dgm:pt modelId="{CD9570A4-6D88-4FD8-A959-F083854C8432}">
      <dgm:prSet phldrT="[Text]" custT="1"/>
      <dgm:spPr/>
      <dgm:t>
        <a:bodyPr/>
        <a:lstStyle/>
        <a:p>
          <a:r>
            <a:rPr lang="en-US" sz="1600" dirty="0"/>
            <a:t>Thermal Management</a:t>
          </a:r>
        </a:p>
      </dgm:t>
    </dgm:pt>
    <dgm:pt modelId="{72880793-8119-4F7E-8CF6-6EE735C3B919}" type="parTrans" cxnId="{FDB882EB-2354-4570-94CC-02592D681441}">
      <dgm:prSet/>
      <dgm:spPr/>
      <dgm:t>
        <a:bodyPr/>
        <a:lstStyle/>
        <a:p>
          <a:endParaRPr lang="en-US"/>
        </a:p>
      </dgm:t>
    </dgm:pt>
    <dgm:pt modelId="{C45F42DB-89B7-4984-9034-03137297BB27}" type="sibTrans" cxnId="{FDB882EB-2354-4570-94CC-02592D681441}">
      <dgm:prSet/>
      <dgm:spPr/>
      <dgm:t>
        <a:bodyPr/>
        <a:lstStyle/>
        <a:p>
          <a:endParaRPr lang="en-US"/>
        </a:p>
      </dgm:t>
    </dgm:pt>
    <dgm:pt modelId="{8B562354-83CD-4639-A484-3E4714FA1259}">
      <dgm:prSet phldrT="[Text]" custT="1"/>
      <dgm:spPr/>
      <dgm:t>
        <a:bodyPr/>
        <a:lstStyle/>
        <a:p>
          <a:r>
            <a:rPr lang="en-US" sz="1400" dirty="0"/>
            <a:t>High thermal &amp; Mechanical Strength, Longer Life (Fatigue)</a:t>
          </a:r>
        </a:p>
      </dgm:t>
    </dgm:pt>
    <dgm:pt modelId="{B3782615-8760-4438-A73C-E27FDE5F483A}" type="parTrans" cxnId="{1C64EAE3-5804-4860-84AD-9D6BB8A23582}">
      <dgm:prSet/>
      <dgm:spPr/>
      <dgm:t>
        <a:bodyPr/>
        <a:lstStyle/>
        <a:p>
          <a:endParaRPr lang="en-US"/>
        </a:p>
      </dgm:t>
    </dgm:pt>
    <dgm:pt modelId="{FD2ACB1E-30C7-4550-AF5C-68EC1D58AC77}" type="sibTrans" cxnId="{1C64EAE3-5804-4860-84AD-9D6BB8A23582}">
      <dgm:prSet/>
      <dgm:spPr/>
      <dgm:t>
        <a:bodyPr/>
        <a:lstStyle/>
        <a:p>
          <a:endParaRPr lang="en-US"/>
        </a:p>
      </dgm:t>
    </dgm:pt>
    <dgm:pt modelId="{334CD7C9-E273-4D4E-8D63-2D2000B8D3AD}">
      <dgm:prSet phldrT="[Text]" custT="1"/>
      <dgm:spPr/>
      <dgm:t>
        <a:bodyPr/>
        <a:lstStyle/>
        <a:p>
          <a:pPr marL="233363" indent="-115888"/>
          <a:r>
            <a:rPr lang="en-US" sz="1400" dirty="0"/>
            <a:t>Electrification/ Hybridization</a:t>
          </a:r>
          <a:endParaRPr lang="en-US" sz="1600" dirty="0"/>
        </a:p>
      </dgm:t>
    </dgm:pt>
    <dgm:pt modelId="{CEA7579F-57E3-477C-A18A-4F3B42C36797}" type="parTrans" cxnId="{F63567BA-E5E4-4CE9-8EA2-7D283BD30F3A}">
      <dgm:prSet/>
      <dgm:spPr/>
      <dgm:t>
        <a:bodyPr/>
        <a:lstStyle/>
        <a:p>
          <a:endParaRPr lang="en-US"/>
        </a:p>
      </dgm:t>
    </dgm:pt>
    <dgm:pt modelId="{0129647C-3423-4799-AC61-CB5D009547C3}" type="sibTrans" cxnId="{F63567BA-E5E4-4CE9-8EA2-7D283BD30F3A}">
      <dgm:prSet/>
      <dgm:spPr/>
      <dgm:t>
        <a:bodyPr/>
        <a:lstStyle/>
        <a:p>
          <a:endParaRPr lang="en-US"/>
        </a:p>
      </dgm:t>
    </dgm:pt>
    <dgm:pt modelId="{984B5A3F-7582-43B4-A34B-1BD419C2F6A6}">
      <dgm:prSet phldrT="[Text]" custT="1"/>
      <dgm:spPr/>
      <dgm:t>
        <a:bodyPr/>
        <a:lstStyle/>
        <a:p>
          <a:pPr marL="233363" indent="-115888"/>
          <a:r>
            <a:rPr lang="en-US" sz="1400" dirty="0"/>
            <a:t>Flex Fuel/Hydrogen</a:t>
          </a:r>
        </a:p>
      </dgm:t>
    </dgm:pt>
    <dgm:pt modelId="{35270615-A839-4CBA-BEEB-3091A3426D0F}" type="parTrans" cxnId="{12B7B287-8367-4F65-88F4-A07600443DE0}">
      <dgm:prSet/>
      <dgm:spPr/>
      <dgm:t>
        <a:bodyPr/>
        <a:lstStyle/>
        <a:p>
          <a:endParaRPr lang="it-IT"/>
        </a:p>
      </dgm:t>
    </dgm:pt>
    <dgm:pt modelId="{9758A5F5-90F5-4108-B0CA-E452D3924B67}" type="sibTrans" cxnId="{12B7B287-8367-4F65-88F4-A07600443DE0}">
      <dgm:prSet/>
      <dgm:spPr/>
      <dgm:t>
        <a:bodyPr/>
        <a:lstStyle/>
        <a:p>
          <a:endParaRPr lang="it-IT"/>
        </a:p>
      </dgm:t>
    </dgm:pt>
    <dgm:pt modelId="{376F9394-162B-4478-BEC4-528049C828C7}">
      <dgm:prSet phldrT="[Text]" custT="1"/>
      <dgm:spPr/>
      <dgm:t>
        <a:bodyPr/>
        <a:lstStyle/>
        <a:p>
          <a:r>
            <a:rPr lang="en-US" sz="1400" dirty="0"/>
            <a:t>Wear &amp; Corrosion Resistant</a:t>
          </a:r>
        </a:p>
      </dgm:t>
    </dgm:pt>
    <dgm:pt modelId="{A8659CEF-4F6C-42E2-A53B-DD66E846F7B9}" type="sibTrans" cxnId="{B717A1D7-D9C5-48C8-A91C-2D1B1075211F}">
      <dgm:prSet/>
      <dgm:spPr/>
      <dgm:t>
        <a:bodyPr/>
        <a:lstStyle/>
        <a:p>
          <a:endParaRPr lang="en-US"/>
        </a:p>
      </dgm:t>
    </dgm:pt>
    <dgm:pt modelId="{AA0EEACC-5FB3-49FA-AADF-F909B44E7DD4}" type="parTrans" cxnId="{B717A1D7-D9C5-48C8-A91C-2D1B1075211F}">
      <dgm:prSet/>
      <dgm:spPr/>
      <dgm:t>
        <a:bodyPr/>
        <a:lstStyle/>
        <a:p>
          <a:endParaRPr lang="en-US"/>
        </a:p>
      </dgm:t>
    </dgm:pt>
    <dgm:pt modelId="{6B62E5A0-7A5C-403D-A96F-745C5A01D173}">
      <dgm:prSet phldrT="[Text]" custT="1"/>
      <dgm:spPr/>
      <dgm:t>
        <a:bodyPr/>
        <a:lstStyle/>
        <a:p>
          <a:r>
            <a:rPr lang="en-US" sz="1600" dirty="0"/>
            <a:t>Less Pollution</a:t>
          </a:r>
        </a:p>
      </dgm:t>
    </dgm:pt>
    <dgm:pt modelId="{800ECF8A-B41D-459F-9A64-36E3C107545E}" type="parTrans" cxnId="{2BF18224-BEA3-43F1-9596-A32D890BD7EE}">
      <dgm:prSet/>
      <dgm:spPr/>
      <dgm:t>
        <a:bodyPr/>
        <a:lstStyle/>
        <a:p>
          <a:endParaRPr lang="en-US"/>
        </a:p>
      </dgm:t>
    </dgm:pt>
    <dgm:pt modelId="{EA6AE3A7-0D6A-4CE1-ADEC-4F128456DA52}" type="sibTrans" cxnId="{2BF18224-BEA3-43F1-9596-A32D890BD7EE}">
      <dgm:prSet/>
      <dgm:spPr/>
      <dgm:t>
        <a:bodyPr/>
        <a:lstStyle/>
        <a:p>
          <a:endParaRPr lang="en-US"/>
        </a:p>
      </dgm:t>
    </dgm:pt>
    <dgm:pt modelId="{708C3FA8-5A85-41E7-9044-54FEA3264546}">
      <dgm:prSet phldrT="[Text]" custT="1"/>
      <dgm:spPr/>
      <dgm:t>
        <a:bodyPr/>
        <a:lstStyle/>
        <a:p>
          <a:pPr marL="233363" indent="-115888"/>
          <a:r>
            <a:rPr lang="en-US" sz="1400" dirty="0"/>
            <a:t>Low Friction</a:t>
          </a:r>
        </a:p>
      </dgm:t>
    </dgm:pt>
    <dgm:pt modelId="{2759FB55-2D98-4A41-84F0-1BFBC65B21F0}" type="sibTrans" cxnId="{1547CD6D-3512-4AF3-ABC4-80AA5CAE2DDF}">
      <dgm:prSet/>
      <dgm:spPr/>
      <dgm:t>
        <a:bodyPr/>
        <a:lstStyle/>
        <a:p>
          <a:endParaRPr lang="en-US"/>
        </a:p>
      </dgm:t>
    </dgm:pt>
    <dgm:pt modelId="{FF790B6E-548F-4FF1-93B5-989A1C3B37EF}" type="parTrans" cxnId="{1547CD6D-3512-4AF3-ABC4-80AA5CAE2DDF}">
      <dgm:prSet/>
      <dgm:spPr/>
      <dgm:t>
        <a:bodyPr/>
        <a:lstStyle/>
        <a:p>
          <a:endParaRPr lang="en-US"/>
        </a:p>
      </dgm:t>
    </dgm:pt>
    <dgm:pt modelId="{76A4CDCF-8176-40BB-9D60-839CBE83F005}">
      <dgm:prSet phldrT="[Text]" custT="1"/>
      <dgm:spPr/>
      <dgm:t>
        <a:bodyPr/>
        <a:lstStyle/>
        <a:p>
          <a:pPr marL="233363" indent="-115888"/>
          <a:r>
            <a:rPr lang="en-US" sz="1400" dirty="0"/>
            <a:t>Advanced Combustion</a:t>
          </a:r>
        </a:p>
      </dgm:t>
    </dgm:pt>
    <dgm:pt modelId="{E511B82D-FE21-4895-AAB5-E1B467A483CF}" type="parTrans" cxnId="{FB883624-9414-4546-872D-3C7B3F55F39E}">
      <dgm:prSet/>
      <dgm:spPr/>
      <dgm:t>
        <a:bodyPr/>
        <a:lstStyle/>
        <a:p>
          <a:endParaRPr lang="en-IN"/>
        </a:p>
      </dgm:t>
    </dgm:pt>
    <dgm:pt modelId="{293752D0-2D6B-497A-9858-37F895C90564}" type="sibTrans" cxnId="{FB883624-9414-4546-872D-3C7B3F55F39E}">
      <dgm:prSet/>
      <dgm:spPr/>
      <dgm:t>
        <a:bodyPr/>
        <a:lstStyle/>
        <a:p>
          <a:endParaRPr lang="en-IN"/>
        </a:p>
      </dgm:t>
    </dgm:pt>
    <dgm:pt modelId="{B1E73FB2-C00E-487D-A522-1723F53F49E0}" type="pres">
      <dgm:prSet presAssocID="{AD591C86-5BD6-4396-BE16-903720006EB1}" presName="compositeShape" presStyleCnt="0">
        <dgm:presLayoutVars>
          <dgm:chMax val="7"/>
          <dgm:dir/>
          <dgm:resizeHandles val="exact"/>
        </dgm:presLayoutVars>
      </dgm:prSet>
      <dgm:spPr/>
    </dgm:pt>
    <dgm:pt modelId="{5B3C921C-8257-46A2-8D86-205400253070}" type="pres">
      <dgm:prSet presAssocID="{2285594D-9620-4B00-BC9B-9992379CB470}" presName="circ1" presStyleLbl="vennNode1" presStyleIdx="0" presStyleCnt="3" custScaleX="101046" custScaleY="98607" custLinFactNeighborX="-38934" custLinFactNeighborY="-5515"/>
      <dgm:spPr/>
    </dgm:pt>
    <dgm:pt modelId="{F8F66F4D-5E09-4E20-B443-DBBA2135541F}" type="pres">
      <dgm:prSet presAssocID="{2285594D-9620-4B00-BC9B-9992379CB470}" presName="circ1Tx" presStyleLbl="revTx" presStyleIdx="0" presStyleCnt="0">
        <dgm:presLayoutVars>
          <dgm:chMax val="0"/>
          <dgm:chPref val="0"/>
          <dgm:bulletEnabled val="1"/>
        </dgm:presLayoutVars>
      </dgm:prSet>
      <dgm:spPr/>
    </dgm:pt>
    <dgm:pt modelId="{C6EAC37D-3F69-47CE-BE12-E5251F3533B1}" type="pres">
      <dgm:prSet presAssocID="{CB2BAD60-9549-448E-A20F-3B83F2DE3E75}" presName="circ2" presStyleLbl="vennNode1" presStyleIdx="1" presStyleCnt="3" custLinFactNeighborX="-39616" custLinFactNeighborY="-3901"/>
      <dgm:spPr/>
    </dgm:pt>
    <dgm:pt modelId="{54038858-DDE7-43F7-BEDD-2862BE611787}" type="pres">
      <dgm:prSet presAssocID="{CB2BAD60-9549-448E-A20F-3B83F2DE3E75}" presName="circ2Tx" presStyleLbl="revTx" presStyleIdx="0" presStyleCnt="0">
        <dgm:presLayoutVars>
          <dgm:chMax val="0"/>
          <dgm:chPref val="0"/>
          <dgm:bulletEnabled val="1"/>
        </dgm:presLayoutVars>
      </dgm:prSet>
      <dgm:spPr/>
    </dgm:pt>
    <dgm:pt modelId="{6E8ACB82-0250-46B0-80D0-69FA4768F964}" type="pres">
      <dgm:prSet presAssocID="{0B423DD5-1066-4624-A838-EE30673F9A10}" presName="circ3" presStyleLbl="vennNode1" presStyleIdx="2" presStyleCnt="3" custLinFactNeighborX="-39451" custLinFactNeighborY="-1467"/>
      <dgm:spPr/>
    </dgm:pt>
    <dgm:pt modelId="{33692042-A4FC-499C-BB72-75318BF041E1}" type="pres">
      <dgm:prSet presAssocID="{0B423DD5-1066-4624-A838-EE30673F9A10}" presName="circ3Tx" presStyleLbl="revTx" presStyleIdx="0" presStyleCnt="0">
        <dgm:presLayoutVars>
          <dgm:chMax val="0"/>
          <dgm:chPref val="0"/>
          <dgm:bulletEnabled val="1"/>
        </dgm:presLayoutVars>
      </dgm:prSet>
      <dgm:spPr/>
    </dgm:pt>
  </dgm:ptLst>
  <dgm:cxnLst>
    <dgm:cxn modelId="{C8A44F06-0DD0-45D1-9D2C-513A93D94F2B}" type="presOf" srcId="{76A4CDCF-8176-40BB-9D60-839CBE83F005}" destId="{F8F66F4D-5E09-4E20-B443-DBBA2135541F}" srcOrd="1" destOrd="3" presId="urn:microsoft.com/office/officeart/2005/8/layout/venn1"/>
    <dgm:cxn modelId="{5D94640E-0C74-4753-B1EA-7B06034D74BF}" type="presOf" srcId="{0B423DD5-1066-4624-A838-EE30673F9A10}" destId="{33692042-A4FC-499C-BB72-75318BF041E1}" srcOrd="1" destOrd="0" presId="urn:microsoft.com/office/officeart/2005/8/layout/venn1"/>
    <dgm:cxn modelId="{BBDE2010-3560-4208-81BB-E11FEFCDE775}" type="presOf" srcId="{CD9570A4-6D88-4FD8-A959-F083854C8432}" destId="{6E8ACB82-0250-46B0-80D0-69FA4768F964}" srcOrd="0" destOrd="2" presId="urn:microsoft.com/office/officeart/2005/8/layout/venn1"/>
    <dgm:cxn modelId="{6FF42512-1CC0-4A81-BF13-B897A3D0EAF8}" type="presOf" srcId="{0B423DD5-1066-4624-A838-EE30673F9A10}" destId="{6E8ACB82-0250-46B0-80D0-69FA4768F964}" srcOrd="0" destOrd="0" presId="urn:microsoft.com/office/officeart/2005/8/layout/venn1"/>
    <dgm:cxn modelId="{86F7BD16-C8A6-4D60-AAE7-F3FC83361A29}" type="presOf" srcId="{CD9570A4-6D88-4FD8-A959-F083854C8432}" destId="{33692042-A4FC-499C-BB72-75318BF041E1}" srcOrd="1" destOrd="2" presId="urn:microsoft.com/office/officeart/2005/8/layout/venn1"/>
    <dgm:cxn modelId="{3B26E618-FEDD-4E2A-9F08-BB89ABA1B875}" srcId="{AD591C86-5BD6-4396-BE16-903720006EB1}" destId="{CB2BAD60-9549-448E-A20F-3B83F2DE3E75}" srcOrd="1" destOrd="0" parTransId="{60363619-8961-4B43-96FE-8B23EBA19E98}" sibTransId="{ECD1DA36-CA48-46E9-8517-5C0C9B7DAFCA}"/>
    <dgm:cxn modelId="{E1F81F1F-364B-4763-82F1-37492806A9D5}" type="presOf" srcId="{984B5A3F-7582-43B4-A34B-1BD419C2F6A6}" destId="{F8F66F4D-5E09-4E20-B443-DBBA2135541F}" srcOrd="1" destOrd="2" presId="urn:microsoft.com/office/officeart/2005/8/layout/venn1"/>
    <dgm:cxn modelId="{FB883624-9414-4546-872D-3C7B3F55F39E}" srcId="{2285594D-9620-4B00-BC9B-9992379CB470}" destId="{76A4CDCF-8176-40BB-9D60-839CBE83F005}" srcOrd="2" destOrd="0" parTransId="{E511B82D-FE21-4895-AAB5-E1B467A483CF}" sibTransId="{293752D0-2D6B-497A-9858-37F895C90564}"/>
    <dgm:cxn modelId="{2BF18224-BEA3-43F1-9596-A32D890BD7EE}" srcId="{0B423DD5-1066-4624-A838-EE30673F9A10}" destId="{6B62E5A0-7A5C-403D-A96F-745C5A01D173}" srcOrd="0" destOrd="0" parTransId="{800ECF8A-B41D-459F-9A64-36E3C107545E}" sibTransId="{EA6AE3A7-0D6A-4CE1-ADEC-4F128456DA52}"/>
    <dgm:cxn modelId="{3D30722F-E156-4B8C-BEFD-7DE79C0550BF}" type="presOf" srcId="{8B562354-83CD-4639-A484-3E4714FA1259}" destId="{54038858-DDE7-43F7-BEDD-2862BE611787}" srcOrd="1" destOrd="1" presId="urn:microsoft.com/office/officeart/2005/8/layout/venn1"/>
    <dgm:cxn modelId="{36126837-029C-4D71-AE13-D84ADCCB69CC}" type="presOf" srcId="{6B62E5A0-7A5C-403D-A96F-745C5A01D173}" destId="{33692042-A4FC-499C-BB72-75318BF041E1}" srcOrd="1" destOrd="1" presId="urn:microsoft.com/office/officeart/2005/8/layout/venn1"/>
    <dgm:cxn modelId="{24E7AF41-69BA-4F76-969A-AD61A8FD80FE}" srcId="{AD591C86-5BD6-4396-BE16-903720006EB1}" destId="{2285594D-9620-4B00-BC9B-9992379CB470}" srcOrd="0" destOrd="0" parTransId="{B65D7181-720F-4F2B-AE5F-8423B0AF2A7A}" sibTransId="{D5EA895F-9BD0-4CF5-A775-367FEF4FACBC}"/>
    <dgm:cxn modelId="{64726F65-8B8C-4ACE-958A-FBE549301055}" type="presOf" srcId="{2285594D-9620-4B00-BC9B-9992379CB470}" destId="{F8F66F4D-5E09-4E20-B443-DBBA2135541F}" srcOrd="1" destOrd="0" presId="urn:microsoft.com/office/officeart/2005/8/layout/venn1"/>
    <dgm:cxn modelId="{4524A065-6FBE-4D2A-9406-F2133C0D17BC}" type="presOf" srcId="{334CD7C9-E273-4D4E-8D63-2D2000B8D3AD}" destId="{5B3C921C-8257-46A2-8D86-205400253070}" srcOrd="0" destOrd="4" presId="urn:microsoft.com/office/officeart/2005/8/layout/venn1"/>
    <dgm:cxn modelId="{ED5D2D67-6C8B-4D4B-AE65-33EF1BB787E0}" type="presOf" srcId="{376F9394-162B-4478-BEC4-528049C828C7}" destId="{C6EAC37D-3F69-47CE-BE12-E5251F3533B1}" srcOrd="0" destOrd="2" presId="urn:microsoft.com/office/officeart/2005/8/layout/venn1"/>
    <dgm:cxn modelId="{1547CD6D-3512-4AF3-ABC4-80AA5CAE2DDF}" srcId="{2285594D-9620-4B00-BC9B-9992379CB470}" destId="{708C3FA8-5A85-41E7-9044-54FEA3264546}" srcOrd="0" destOrd="0" parTransId="{FF790B6E-548F-4FF1-93B5-989A1C3B37EF}" sibTransId="{2759FB55-2D98-4A41-84F0-1BFBC65B21F0}"/>
    <dgm:cxn modelId="{02CDBC56-3861-4E2C-AAA7-A85586FC75D2}" type="presOf" srcId="{2285594D-9620-4B00-BC9B-9992379CB470}" destId="{5B3C921C-8257-46A2-8D86-205400253070}" srcOrd="0" destOrd="0" presId="urn:microsoft.com/office/officeart/2005/8/layout/venn1"/>
    <dgm:cxn modelId="{BC92AE84-3738-49C5-862D-5A9F42A34AB2}" type="presOf" srcId="{6B62E5A0-7A5C-403D-A96F-745C5A01D173}" destId="{6E8ACB82-0250-46B0-80D0-69FA4768F964}" srcOrd="0" destOrd="1" presId="urn:microsoft.com/office/officeart/2005/8/layout/venn1"/>
    <dgm:cxn modelId="{FC682085-AF6C-4389-BC60-E7AB6D7A954D}" type="presOf" srcId="{CB2BAD60-9549-448E-A20F-3B83F2DE3E75}" destId="{C6EAC37D-3F69-47CE-BE12-E5251F3533B1}" srcOrd="0" destOrd="0" presId="urn:microsoft.com/office/officeart/2005/8/layout/venn1"/>
    <dgm:cxn modelId="{12B7B287-8367-4F65-88F4-A07600443DE0}" srcId="{2285594D-9620-4B00-BC9B-9992379CB470}" destId="{984B5A3F-7582-43B4-A34B-1BD419C2F6A6}" srcOrd="1" destOrd="0" parTransId="{35270615-A839-4CBA-BEEB-3091A3426D0F}" sibTransId="{9758A5F5-90F5-4108-B0CA-E452D3924B67}"/>
    <dgm:cxn modelId="{AEE00490-3299-4A82-B650-626E75178164}" type="presOf" srcId="{76A4CDCF-8176-40BB-9D60-839CBE83F005}" destId="{5B3C921C-8257-46A2-8D86-205400253070}" srcOrd="0" destOrd="3" presId="urn:microsoft.com/office/officeart/2005/8/layout/venn1"/>
    <dgm:cxn modelId="{564D51A0-77A5-4981-BA0A-D77298E90E03}" type="presOf" srcId="{CB2BAD60-9549-448E-A20F-3B83F2DE3E75}" destId="{54038858-DDE7-43F7-BEDD-2862BE611787}" srcOrd="1" destOrd="0" presId="urn:microsoft.com/office/officeart/2005/8/layout/venn1"/>
    <dgm:cxn modelId="{F0B23DAC-CE2D-4326-AE16-E9F2999DF8B9}" srcId="{AD591C86-5BD6-4396-BE16-903720006EB1}" destId="{0B423DD5-1066-4624-A838-EE30673F9A10}" srcOrd="2" destOrd="0" parTransId="{89368E72-FA24-4321-890F-4F38A24E80F2}" sibTransId="{360AB197-A875-44CA-8486-9D5E465CF333}"/>
    <dgm:cxn modelId="{E4E6DBB1-66DD-4B6A-A046-76A4A1C348B5}" type="presOf" srcId="{8B562354-83CD-4639-A484-3E4714FA1259}" destId="{C6EAC37D-3F69-47CE-BE12-E5251F3533B1}" srcOrd="0" destOrd="1" presId="urn:microsoft.com/office/officeart/2005/8/layout/venn1"/>
    <dgm:cxn modelId="{F63567BA-E5E4-4CE9-8EA2-7D283BD30F3A}" srcId="{2285594D-9620-4B00-BC9B-9992379CB470}" destId="{334CD7C9-E273-4D4E-8D63-2D2000B8D3AD}" srcOrd="3" destOrd="0" parTransId="{CEA7579F-57E3-477C-A18A-4F3B42C36797}" sibTransId="{0129647C-3423-4799-AC61-CB5D009547C3}"/>
    <dgm:cxn modelId="{89026AD7-30D3-464C-BC38-FB3792AE9CC8}" type="presOf" srcId="{708C3FA8-5A85-41E7-9044-54FEA3264546}" destId="{F8F66F4D-5E09-4E20-B443-DBBA2135541F}" srcOrd="1" destOrd="1" presId="urn:microsoft.com/office/officeart/2005/8/layout/venn1"/>
    <dgm:cxn modelId="{B717A1D7-D9C5-48C8-A91C-2D1B1075211F}" srcId="{CB2BAD60-9549-448E-A20F-3B83F2DE3E75}" destId="{376F9394-162B-4478-BEC4-528049C828C7}" srcOrd="1" destOrd="0" parTransId="{AA0EEACC-5FB3-49FA-AADF-F909B44E7DD4}" sibTransId="{A8659CEF-4F6C-42E2-A53B-DD66E846F7B9}"/>
    <dgm:cxn modelId="{7EF97FDB-A657-437F-AA29-640E63A38811}" type="presOf" srcId="{984B5A3F-7582-43B4-A34B-1BD419C2F6A6}" destId="{5B3C921C-8257-46A2-8D86-205400253070}" srcOrd="0" destOrd="2" presId="urn:microsoft.com/office/officeart/2005/8/layout/venn1"/>
    <dgm:cxn modelId="{1C64EAE3-5804-4860-84AD-9D6BB8A23582}" srcId="{CB2BAD60-9549-448E-A20F-3B83F2DE3E75}" destId="{8B562354-83CD-4639-A484-3E4714FA1259}" srcOrd="0" destOrd="0" parTransId="{B3782615-8760-4438-A73C-E27FDE5F483A}" sibTransId="{FD2ACB1E-30C7-4550-AF5C-68EC1D58AC77}"/>
    <dgm:cxn modelId="{3D3CB4E5-079C-456E-A369-D952F4ABB6E9}" type="presOf" srcId="{AD591C86-5BD6-4396-BE16-903720006EB1}" destId="{B1E73FB2-C00E-487D-A522-1723F53F49E0}" srcOrd="0" destOrd="0" presId="urn:microsoft.com/office/officeart/2005/8/layout/venn1"/>
    <dgm:cxn modelId="{DEEBE7E9-8CD1-40BD-AFBC-C020F6EAF581}" type="presOf" srcId="{708C3FA8-5A85-41E7-9044-54FEA3264546}" destId="{5B3C921C-8257-46A2-8D86-205400253070}" srcOrd="0" destOrd="1" presId="urn:microsoft.com/office/officeart/2005/8/layout/venn1"/>
    <dgm:cxn modelId="{FDB882EB-2354-4570-94CC-02592D681441}" srcId="{0B423DD5-1066-4624-A838-EE30673F9A10}" destId="{CD9570A4-6D88-4FD8-A959-F083854C8432}" srcOrd="1" destOrd="0" parTransId="{72880793-8119-4F7E-8CF6-6EE735C3B919}" sibTransId="{C45F42DB-89B7-4984-9034-03137297BB27}"/>
    <dgm:cxn modelId="{345C87F5-6CCD-4EA2-96AA-2CB573DAC236}" type="presOf" srcId="{376F9394-162B-4478-BEC4-528049C828C7}" destId="{54038858-DDE7-43F7-BEDD-2862BE611787}" srcOrd="1" destOrd="2" presId="urn:microsoft.com/office/officeart/2005/8/layout/venn1"/>
    <dgm:cxn modelId="{70D87AFA-7ADC-423B-851A-85A863E28660}" type="presOf" srcId="{334CD7C9-E273-4D4E-8D63-2D2000B8D3AD}" destId="{F8F66F4D-5E09-4E20-B443-DBBA2135541F}" srcOrd="1" destOrd="4" presId="urn:microsoft.com/office/officeart/2005/8/layout/venn1"/>
    <dgm:cxn modelId="{9D76653D-5859-4C0D-8B23-D0C70E1F87C3}" type="presParOf" srcId="{B1E73FB2-C00E-487D-A522-1723F53F49E0}" destId="{5B3C921C-8257-46A2-8D86-205400253070}" srcOrd="0" destOrd="0" presId="urn:microsoft.com/office/officeart/2005/8/layout/venn1"/>
    <dgm:cxn modelId="{C242D5B7-0784-4D60-8CDC-1763E8A84178}" type="presParOf" srcId="{B1E73FB2-C00E-487D-A522-1723F53F49E0}" destId="{F8F66F4D-5E09-4E20-B443-DBBA2135541F}" srcOrd="1" destOrd="0" presId="urn:microsoft.com/office/officeart/2005/8/layout/venn1"/>
    <dgm:cxn modelId="{8A892973-850F-46FB-84B6-C43B84DAD52B}" type="presParOf" srcId="{B1E73FB2-C00E-487D-A522-1723F53F49E0}" destId="{C6EAC37D-3F69-47CE-BE12-E5251F3533B1}" srcOrd="2" destOrd="0" presId="urn:microsoft.com/office/officeart/2005/8/layout/venn1"/>
    <dgm:cxn modelId="{24B99628-EB13-427A-893A-228D410ED0FE}" type="presParOf" srcId="{B1E73FB2-C00E-487D-A522-1723F53F49E0}" destId="{54038858-DDE7-43F7-BEDD-2862BE611787}" srcOrd="3" destOrd="0" presId="urn:microsoft.com/office/officeart/2005/8/layout/venn1"/>
    <dgm:cxn modelId="{EF6DCFA9-E01B-46D3-B033-ADE73F3FE0D2}" type="presParOf" srcId="{B1E73FB2-C00E-487D-A522-1723F53F49E0}" destId="{6E8ACB82-0250-46B0-80D0-69FA4768F964}" srcOrd="4" destOrd="0" presId="urn:microsoft.com/office/officeart/2005/8/layout/venn1"/>
    <dgm:cxn modelId="{3B4F1B62-D37F-4131-8447-CCD3164457CF}" type="presParOf" srcId="{B1E73FB2-C00E-487D-A522-1723F53F49E0}" destId="{33692042-A4FC-499C-BB72-75318BF041E1}" srcOrd="5" destOrd="0" presId="urn:microsoft.com/office/officeart/2005/8/layout/ven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C921C-8257-46A2-8D86-205400253070}">
      <dsp:nvSpPr>
        <dsp:cNvPr id="0" name=""/>
        <dsp:cNvSpPr/>
      </dsp:nvSpPr>
      <dsp:spPr>
        <a:xfrm>
          <a:off x="1854087" y="0"/>
          <a:ext cx="3114374" cy="303920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169863" lvl="0" indent="0" algn="l" defTabSz="800100">
            <a:lnSpc>
              <a:spcPct val="90000"/>
            </a:lnSpc>
            <a:spcBef>
              <a:spcPct val="0"/>
            </a:spcBef>
            <a:spcAft>
              <a:spcPct val="35000"/>
            </a:spcAft>
            <a:buNone/>
          </a:pPr>
          <a:r>
            <a:rPr lang="en-US" sz="1800" b="1" kern="1200" dirty="0"/>
            <a:t>Better Fuel Economy</a:t>
          </a:r>
        </a:p>
        <a:p>
          <a:pPr marL="233363" lvl="1" indent="-115888" algn="l" defTabSz="622300">
            <a:lnSpc>
              <a:spcPct val="90000"/>
            </a:lnSpc>
            <a:spcBef>
              <a:spcPct val="0"/>
            </a:spcBef>
            <a:spcAft>
              <a:spcPct val="15000"/>
            </a:spcAft>
            <a:buChar char="•"/>
          </a:pPr>
          <a:r>
            <a:rPr lang="en-US" sz="1400" kern="1200" dirty="0"/>
            <a:t>Low Friction</a:t>
          </a:r>
        </a:p>
        <a:p>
          <a:pPr marL="233363" lvl="1" indent="-115888" algn="l" defTabSz="622300">
            <a:lnSpc>
              <a:spcPct val="90000"/>
            </a:lnSpc>
            <a:spcBef>
              <a:spcPct val="0"/>
            </a:spcBef>
            <a:spcAft>
              <a:spcPct val="15000"/>
            </a:spcAft>
            <a:buChar char="•"/>
          </a:pPr>
          <a:r>
            <a:rPr lang="en-US" sz="1400" kern="1200" dirty="0"/>
            <a:t>Flex Fuel/Hydrogen</a:t>
          </a:r>
        </a:p>
        <a:p>
          <a:pPr marL="233363" lvl="1" indent="-115888" algn="l" defTabSz="622300">
            <a:lnSpc>
              <a:spcPct val="90000"/>
            </a:lnSpc>
            <a:spcBef>
              <a:spcPct val="0"/>
            </a:spcBef>
            <a:spcAft>
              <a:spcPct val="15000"/>
            </a:spcAft>
            <a:buChar char="•"/>
          </a:pPr>
          <a:r>
            <a:rPr lang="en-US" sz="1400" kern="1200" dirty="0"/>
            <a:t>Advanced Combustion</a:t>
          </a:r>
        </a:p>
        <a:p>
          <a:pPr marL="233363" lvl="1" indent="-115888" algn="l" defTabSz="622300">
            <a:lnSpc>
              <a:spcPct val="90000"/>
            </a:lnSpc>
            <a:spcBef>
              <a:spcPct val="0"/>
            </a:spcBef>
            <a:spcAft>
              <a:spcPct val="15000"/>
            </a:spcAft>
            <a:buChar char="•"/>
          </a:pPr>
          <a:r>
            <a:rPr lang="en-US" sz="1400" kern="1200" dirty="0"/>
            <a:t>Electrification/ Hybridization</a:t>
          </a:r>
          <a:endParaRPr lang="en-US" sz="1600" kern="1200" dirty="0"/>
        </a:p>
      </dsp:txBody>
      <dsp:txXfrm>
        <a:off x="2269336" y="531860"/>
        <a:ext cx="2283874" cy="1367640"/>
      </dsp:txXfrm>
    </dsp:sp>
    <dsp:sp modelId="{C6EAC37D-3F69-47CE-BE12-E5251F3533B1}">
      <dsp:nvSpPr>
        <dsp:cNvPr id="0" name=""/>
        <dsp:cNvSpPr/>
      </dsp:nvSpPr>
      <dsp:spPr>
        <a:xfrm>
          <a:off x="2961323" y="1944336"/>
          <a:ext cx="3082135" cy="3082135"/>
        </a:xfrm>
        <a:prstGeom prst="ellipse">
          <a:avLst/>
        </a:prstGeom>
        <a:solidFill>
          <a:schemeClr val="accent2">
            <a:alpha val="50000"/>
            <a:hueOff val="-3785848"/>
            <a:satOff val="258"/>
            <a:lumOff val="-1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89000">
            <a:lnSpc>
              <a:spcPct val="90000"/>
            </a:lnSpc>
            <a:spcBef>
              <a:spcPct val="0"/>
            </a:spcBef>
            <a:spcAft>
              <a:spcPct val="35000"/>
            </a:spcAft>
            <a:buNone/>
          </a:pPr>
          <a:r>
            <a:rPr lang="en-US" sz="2000" b="1" kern="1200" dirty="0"/>
            <a:t>Durability (Life)</a:t>
          </a:r>
        </a:p>
        <a:p>
          <a:pPr marL="114300" lvl="1" indent="-114300" algn="l" defTabSz="622300">
            <a:lnSpc>
              <a:spcPct val="90000"/>
            </a:lnSpc>
            <a:spcBef>
              <a:spcPct val="0"/>
            </a:spcBef>
            <a:spcAft>
              <a:spcPct val="15000"/>
            </a:spcAft>
            <a:buChar char="•"/>
          </a:pPr>
          <a:r>
            <a:rPr lang="en-US" sz="1400" kern="1200" dirty="0"/>
            <a:t>High thermal &amp; Mechanical Strength, Longer Life (Fatigue)</a:t>
          </a:r>
        </a:p>
        <a:p>
          <a:pPr marL="114300" lvl="1" indent="-114300" algn="l" defTabSz="622300">
            <a:lnSpc>
              <a:spcPct val="90000"/>
            </a:lnSpc>
            <a:spcBef>
              <a:spcPct val="0"/>
            </a:spcBef>
            <a:spcAft>
              <a:spcPct val="15000"/>
            </a:spcAft>
            <a:buChar char="•"/>
          </a:pPr>
          <a:r>
            <a:rPr lang="en-US" sz="1400" kern="1200" dirty="0"/>
            <a:t>Wear &amp; Corrosion Resistant</a:t>
          </a:r>
        </a:p>
      </dsp:txBody>
      <dsp:txXfrm>
        <a:off x="3903943" y="2740555"/>
        <a:ext cx="1849281" cy="1695174"/>
      </dsp:txXfrm>
    </dsp:sp>
    <dsp:sp modelId="{6E8ACB82-0250-46B0-80D0-69FA4768F964}">
      <dsp:nvSpPr>
        <dsp:cNvPr id="0" name=""/>
        <dsp:cNvSpPr/>
      </dsp:nvSpPr>
      <dsp:spPr>
        <a:xfrm>
          <a:off x="742134" y="2019356"/>
          <a:ext cx="3082135" cy="3082135"/>
        </a:xfrm>
        <a:prstGeom prst="ellipse">
          <a:avLst/>
        </a:prstGeom>
        <a:solidFill>
          <a:schemeClr val="accent2">
            <a:alpha val="50000"/>
            <a:hueOff val="-7571697"/>
            <a:satOff val="516"/>
            <a:lumOff val="-207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89000">
            <a:lnSpc>
              <a:spcPct val="90000"/>
            </a:lnSpc>
            <a:spcBef>
              <a:spcPct val="0"/>
            </a:spcBef>
            <a:spcAft>
              <a:spcPct val="35000"/>
            </a:spcAft>
            <a:buNone/>
          </a:pPr>
          <a:r>
            <a:rPr lang="en-US" sz="2000" b="1" kern="1200" dirty="0"/>
            <a:t>Low Emission</a:t>
          </a:r>
        </a:p>
        <a:p>
          <a:pPr marL="171450" lvl="1" indent="-171450" algn="l" defTabSz="711200">
            <a:lnSpc>
              <a:spcPct val="90000"/>
            </a:lnSpc>
            <a:spcBef>
              <a:spcPct val="0"/>
            </a:spcBef>
            <a:spcAft>
              <a:spcPct val="15000"/>
            </a:spcAft>
            <a:buChar char="•"/>
          </a:pPr>
          <a:r>
            <a:rPr lang="en-US" sz="1600" kern="1200" dirty="0"/>
            <a:t>Less Pollution</a:t>
          </a:r>
        </a:p>
        <a:p>
          <a:pPr marL="171450" lvl="1" indent="-171450" algn="l" defTabSz="711200">
            <a:lnSpc>
              <a:spcPct val="90000"/>
            </a:lnSpc>
            <a:spcBef>
              <a:spcPct val="0"/>
            </a:spcBef>
            <a:spcAft>
              <a:spcPct val="15000"/>
            </a:spcAft>
            <a:buChar char="•"/>
          </a:pPr>
          <a:r>
            <a:rPr lang="en-US" sz="1600" kern="1200" dirty="0"/>
            <a:t>Thermal Management</a:t>
          </a:r>
        </a:p>
      </dsp:txBody>
      <dsp:txXfrm>
        <a:off x="1032369" y="2815574"/>
        <a:ext cx="1849281" cy="169517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0.25713</cdr:x>
      <cdr:y>0.45062</cdr:y>
    </cdr:from>
    <cdr:to>
      <cdr:x>0.37803</cdr:x>
      <cdr:y>0.5409</cdr:y>
    </cdr:to>
    <cdr:sp macro="" textlink="">
      <cdr:nvSpPr>
        <cdr:cNvPr id="5" name="TextBox 1">
          <a:extLst xmlns:a="http://schemas.openxmlformats.org/drawingml/2006/main">
            <a:ext uri="{FF2B5EF4-FFF2-40B4-BE49-F238E27FC236}">
              <a16:creationId xmlns:a16="http://schemas.microsoft.com/office/drawing/2014/main" id="{BEB7F97B-21AA-419C-AF50-5C3FD68E150D}"/>
            </a:ext>
          </a:extLst>
        </cdr:cNvPr>
        <cdr:cNvSpPr txBox="1"/>
      </cdr:nvSpPr>
      <cdr:spPr>
        <a:xfrm xmlns:a="http://schemas.openxmlformats.org/drawingml/2006/main">
          <a:off x="1183233" y="1236140"/>
          <a:ext cx="556337" cy="247656"/>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(3%)</a:t>
          </a:r>
          <a:endParaRPr lang="en-US" sz="1100"/>
        </a:p>
      </cdr:txBody>
    </cdr:sp>
  </cdr:relSizeAnchor>
  <cdr:relSizeAnchor xmlns:cdr="http://schemas.openxmlformats.org/drawingml/2006/chartDrawing">
    <cdr:from>
      <cdr:x>0.51472</cdr:x>
      <cdr:y>0.23843</cdr:y>
    </cdr:from>
    <cdr:to>
      <cdr:x>0.63562</cdr:x>
      <cdr:y>0.32871</cdr:y>
    </cdr:to>
    <cdr:sp macro="" textlink="">
      <cdr:nvSpPr>
        <cdr:cNvPr id="3" name="TextBox 1">
          <a:extLst xmlns:a="http://schemas.openxmlformats.org/drawingml/2006/main">
            <a:ext uri="{FF2B5EF4-FFF2-40B4-BE49-F238E27FC236}">
              <a16:creationId xmlns:a16="http://schemas.microsoft.com/office/drawing/2014/main" id="{1653EC31-30DC-43FE-8926-1D4F67F8150C}"/>
            </a:ext>
          </a:extLst>
        </cdr:cNvPr>
        <cdr:cNvSpPr txBox="1"/>
      </cdr:nvSpPr>
      <cdr:spPr>
        <a:xfrm xmlns:a="http://schemas.openxmlformats.org/drawingml/2006/main">
          <a:off x="2368550" y="654050"/>
          <a:ext cx="556337" cy="247656"/>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(5%)</a:t>
          </a:r>
          <a:endParaRPr lang="en-US" sz="1100"/>
        </a:p>
      </cdr:txBody>
    </cdr:sp>
  </cdr:relSizeAnchor>
  <cdr:relSizeAnchor xmlns:cdr="http://schemas.openxmlformats.org/drawingml/2006/chartDrawing">
    <cdr:from>
      <cdr:x>0.77001</cdr:x>
      <cdr:y>0.24614</cdr:y>
    </cdr:from>
    <cdr:to>
      <cdr:x>0.89091</cdr:x>
      <cdr:y>0.33642</cdr:y>
    </cdr:to>
    <cdr:sp macro="" textlink="">
      <cdr:nvSpPr>
        <cdr:cNvPr id="4" name="TextBox 1">
          <a:extLst xmlns:a="http://schemas.openxmlformats.org/drawingml/2006/main">
            <a:ext uri="{FF2B5EF4-FFF2-40B4-BE49-F238E27FC236}">
              <a16:creationId xmlns:a16="http://schemas.microsoft.com/office/drawing/2014/main" id="{E13E5A2F-8B74-44DE-A865-579B7C49E50C}"/>
            </a:ext>
          </a:extLst>
        </cdr:cNvPr>
        <cdr:cNvSpPr txBox="1"/>
      </cdr:nvSpPr>
      <cdr:spPr>
        <a:xfrm xmlns:a="http://schemas.openxmlformats.org/drawingml/2006/main">
          <a:off x="3543300" y="675216"/>
          <a:ext cx="556337" cy="247656"/>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(5%)</a:t>
          </a:r>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8"/>
            <a:ext cx="3038476" cy="466724"/>
          </a:xfrm>
          <a:prstGeom prst="rect">
            <a:avLst/>
          </a:prstGeom>
        </p:spPr>
        <p:txBody>
          <a:bodyPr vert="horz" lIns="91272" tIns="45639" rIns="91272" bIns="45639" rtlCol="0"/>
          <a:lstStyle>
            <a:lvl1pPr algn="l">
              <a:defRPr sz="1200"/>
            </a:lvl1pPr>
          </a:lstStyle>
          <a:p>
            <a:endParaRPr lang="en-US" dirty="0"/>
          </a:p>
        </p:txBody>
      </p:sp>
      <p:sp>
        <p:nvSpPr>
          <p:cNvPr id="3" name="Date Placeholder 2"/>
          <p:cNvSpPr>
            <a:spLocks noGrp="1"/>
          </p:cNvSpPr>
          <p:nvPr>
            <p:ph type="dt" sz="quarter" idx="1"/>
          </p:nvPr>
        </p:nvSpPr>
        <p:spPr>
          <a:xfrm>
            <a:off x="3970347" y="8"/>
            <a:ext cx="3038476" cy="466724"/>
          </a:xfrm>
          <a:prstGeom prst="rect">
            <a:avLst/>
          </a:prstGeom>
        </p:spPr>
        <p:txBody>
          <a:bodyPr vert="horz" lIns="91272" tIns="45639" rIns="91272" bIns="45639" rtlCol="0"/>
          <a:lstStyle>
            <a:lvl1pPr algn="r">
              <a:defRPr sz="1200"/>
            </a:lvl1pPr>
          </a:lstStyle>
          <a:p>
            <a:fld id="{833996CD-14A4-4580-8179-96CA8C9E6455}" type="datetimeFigureOut">
              <a:rPr lang="en-US" smtClean="0"/>
              <a:t>8/17/2022</a:t>
            </a:fld>
            <a:endParaRPr lang="en-US" dirty="0"/>
          </a:p>
        </p:txBody>
      </p:sp>
      <p:sp>
        <p:nvSpPr>
          <p:cNvPr id="4" name="Footer Placeholder 3"/>
          <p:cNvSpPr>
            <a:spLocks noGrp="1"/>
          </p:cNvSpPr>
          <p:nvPr>
            <p:ph type="ftr" sz="quarter" idx="2"/>
          </p:nvPr>
        </p:nvSpPr>
        <p:spPr>
          <a:xfrm>
            <a:off x="12" y="8829687"/>
            <a:ext cx="3038476" cy="466724"/>
          </a:xfrm>
          <a:prstGeom prst="rect">
            <a:avLst/>
          </a:prstGeom>
        </p:spPr>
        <p:txBody>
          <a:bodyPr vert="horz" lIns="91272" tIns="45639" rIns="91272" bIns="4563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7" y="8829687"/>
            <a:ext cx="3038476" cy="466724"/>
          </a:xfrm>
          <a:prstGeom prst="rect">
            <a:avLst/>
          </a:prstGeom>
        </p:spPr>
        <p:txBody>
          <a:bodyPr vert="horz" lIns="91272" tIns="45639" rIns="91272" bIns="45639" rtlCol="0" anchor="b"/>
          <a:lstStyle>
            <a:lvl1pPr algn="r">
              <a:defRPr sz="1200"/>
            </a:lvl1pPr>
          </a:lstStyle>
          <a:p>
            <a:fld id="{525AA254-D7DE-46F6-A698-B477C991BF74}" type="slidenum">
              <a:rPr lang="en-US" smtClean="0"/>
              <a:t>‹#›</a:t>
            </a:fld>
            <a:endParaRPr lang="en-US" dirty="0"/>
          </a:p>
        </p:txBody>
      </p:sp>
    </p:spTree>
    <p:extLst>
      <p:ext uri="{BB962C8B-B14F-4D97-AF65-F5344CB8AC3E}">
        <p14:creationId xmlns:p14="http://schemas.microsoft.com/office/powerpoint/2010/main" val="1366938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7"/>
            <a:ext cx="3037842" cy="464821"/>
          </a:xfrm>
          <a:prstGeom prst="rect">
            <a:avLst/>
          </a:prstGeom>
        </p:spPr>
        <p:txBody>
          <a:bodyPr vert="horz" lIns="91741" tIns="45863" rIns="91741" bIns="45863" rtlCol="0"/>
          <a:lstStyle>
            <a:lvl1pPr algn="l">
              <a:defRPr sz="1200"/>
            </a:lvl1pPr>
            <a:extLst/>
          </a:lstStyle>
          <a:p>
            <a:endParaRPr lang="en-US" dirty="0"/>
          </a:p>
        </p:txBody>
      </p:sp>
      <p:sp>
        <p:nvSpPr>
          <p:cNvPr id="3" name="Date Placeholder 2"/>
          <p:cNvSpPr>
            <a:spLocks noGrp="1"/>
          </p:cNvSpPr>
          <p:nvPr>
            <p:ph type="dt" idx="1"/>
          </p:nvPr>
        </p:nvSpPr>
        <p:spPr>
          <a:xfrm>
            <a:off x="3970964" y="37"/>
            <a:ext cx="3037842" cy="464821"/>
          </a:xfrm>
          <a:prstGeom prst="rect">
            <a:avLst/>
          </a:prstGeom>
        </p:spPr>
        <p:txBody>
          <a:bodyPr vert="horz" lIns="91741" tIns="45863" rIns="91741" bIns="45863" rtlCol="0"/>
          <a:lstStyle>
            <a:lvl1pPr algn="r">
              <a:defRPr sz="1200"/>
            </a:lvl1pPr>
            <a:extLst/>
          </a:lstStyle>
          <a:p>
            <a:fld id="{A8ADFD5B-A66C-449C-B6E8-FB716D07777D}" type="datetimeFigureOut">
              <a:rPr lang="en-US" smtClean="0"/>
              <a:pPr/>
              <a:t>8/17/2022</a:t>
            </a:fld>
            <a:endParaRPr lang="en-US" dirty="0"/>
          </a:p>
        </p:txBody>
      </p:sp>
      <p:sp>
        <p:nvSpPr>
          <p:cNvPr id="4" name="Slide Image Placeholder 3"/>
          <p:cNvSpPr>
            <a:spLocks noGrp="1" noRot="1" noChangeAspect="1"/>
          </p:cNvSpPr>
          <p:nvPr>
            <p:ph type="sldImg" idx="2"/>
          </p:nvPr>
        </p:nvSpPr>
        <p:spPr>
          <a:xfrm>
            <a:off x="403225" y="693738"/>
            <a:ext cx="6203950" cy="3489325"/>
          </a:xfrm>
          <a:prstGeom prst="rect">
            <a:avLst/>
          </a:prstGeom>
          <a:noFill/>
          <a:ln w="12700">
            <a:solidFill>
              <a:prstClr val="black"/>
            </a:solidFill>
          </a:ln>
        </p:spPr>
        <p:txBody>
          <a:bodyPr vert="horz" lIns="91741" tIns="45863" rIns="91741" bIns="45863" rtlCol="0" anchor="ctr"/>
          <a:lstStyle/>
          <a:p>
            <a:endParaRPr lang="en-US" dirty="0"/>
          </a:p>
        </p:txBody>
      </p:sp>
      <p:sp>
        <p:nvSpPr>
          <p:cNvPr id="5" name="Notes Placeholder 4"/>
          <p:cNvSpPr>
            <a:spLocks noGrp="1"/>
          </p:cNvSpPr>
          <p:nvPr>
            <p:ph type="body" sz="quarter" idx="3"/>
          </p:nvPr>
        </p:nvSpPr>
        <p:spPr>
          <a:xfrm>
            <a:off x="701042" y="4415808"/>
            <a:ext cx="5608320" cy="4183381"/>
          </a:xfrm>
          <a:prstGeom prst="rect">
            <a:avLst/>
          </a:prstGeom>
        </p:spPr>
        <p:txBody>
          <a:bodyPr vert="horz" lIns="91741" tIns="45863" rIns="91741" bIns="458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89"/>
            <a:ext cx="3037842" cy="464821"/>
          </a:xfrm>
          <a:prstGeom prst="rect">
            <a:avLst/>
          </a:prstGeom>
        </p:spPr>
        <p:txBody>
          <a:bodyPr vert="horz" lIns="91741" tIns="45863" rIns="91741" bIns="45863" rtlCol="0" anchor="b"/>
          <a:lstStyle>
            <a:lvl1pPr algn="l">
              <a:defRPr sz="1200"/>
            </a:lvl1pPr>
            <a:extLst/>
          </a:lstStyle>
          <a:p>
            <a:endParaRPr lang="en-US" dirty="0"/>
          </a:p>
        </p:txBody>
      </p:sp>
      <p:sp>
        <p:nvSpPr>
          <p:cNvPr id="7" name="Slide Number Placeholder 6"/>
          <p:cNvSpPr>
            <a:spLocks noGrp="1"/>
          </p:cNvSpPr>
          <p:nvPr>
            <p:ph type="sldNum" sz="quarter" idx="5"/>
          </p:nvPr>
        </p:nvSpPr>
        <p:spPr>
          <a:xfrm>
            <a:off x="3970964" y="8829989"/>
            <a:ext cx="3037842" cy="464821"/>
          </a:xfrm>
          <a:prstGeom prst="rect">
            <a:avLst/>
          </a:prstGeom>
        </p:spPr>
        <p:txBody>
          <a:bodyPr vert="horz" lIns="91741" tIns="45863" rIns="91741" bIns="45863" rtlCol="0" anchor="b"/>
          <a:lstStyle>
            <a:lvl1pPr algn="r">
              <a:defRPr sz="1200"/>
            </a:lvl1pPr>
            <a:extLst/>
          </a:lstStyle>
          <a:p>
            <a:fld id="{CA5D3BF3-D352-46FC-8343-31F56E6730EA}" type="slidenum">
              <a:rPr lang="en-US" smtClean="0"/>
              <a:pPr/>
              <a:t>‹#›</a:t>
            </a:fld>
            <a:endParaRPr lang="en-US" dirty="0"/>
          </a:p>
        </p:txBody>
      </p:sp>
    </p:spTree>
    <p:extLst>
      <p:ext uri="{BB962C8B-B14F-4D97-AF65-F5344CB8AC3E}">
        <p14:creationId xmlns:p14="http://schemas.microsoft.com/office/powerpoint/2010/main" val="105482043"/>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More than 50% of the business is not impacted by electrification.</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9</a:t>
            </a:fld>
            <a:endParaRPr lang="en-US" dirty="0"/>
          </a:p>
        </p:txBody>
      </p:sp>
    </p:spTree>
    <p:extLst>
      <p:ext uri="{BB962C8B-B14F-4D97-AF65-F5344CB8AC3E}">
        <p14:creationId xmlns:p14="http://schemas.microsoft.com/office/powerpoint/2010/main" val="29544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11</a:t>
            </a:fld>
            <a:endParaRPr lang="en-US" dirty="0"/>
          </a:p>
        </p:txBody>
      </p:sp>
    </p:spTree>
    <p:extLst>
      <p:ext uri="{BB962C8B-B14F-4D97-AF65-F5344CB8AC3E}">
        <p14:creationId xmlns:p14="http://schemas.microsoft.com/office/powerpoint/2010/main" val="2515468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3.jpe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1294FA-7E82-45FD-B4B9-9AFF6EE849DF}"/>
              </a:ext>
            </a:extLst>
          </p:cNvPr>
          <p:cNvPicPr>
            <a:picLocks noChangeAspect="1"/>
          </p:cNvPicPr>
          <p:nvPr userDrawn="1"/>
        </p:nvPicPr>
        <p:blipFill>
          <a:blip r:embed="rId3"/>
          <a:stretch>
            <a:fillRect/>
          </a:stretch>
        </p:blipFill>
        <p:spPr>
          <a:xfrm>
            <a:off x="394891" y="434875"/>
            <a:ext cx="2380408" cy="568491"/>
          </a:xfrm>
          <a:prstGeom prst="rect">
            <a:avLst/>
          </a:prstGeom>
        </p:spPr>
      </p:pic>
      <p:sp>
        <p:nvSpPr>
          <p:cNvPr id="6" name="TextBox 5">
            <a:extLst>
              <a:ext uri="{FF2B5EF4-FFF2-40B4-BE49-F238E27FC236}">
                <a16:creationId xmlns:a16="http://schemas.microsoft.com/office/drawing/2014/main" id="{15222190-7453-4470-8DCC-9BEE5F140685}"/>
              </a:ext>
            </a:extLst>
          </p:cNvPr>
          <p:cNvSpPr txBox="1"/>
          <p:nvPr userDrawn="1"/>
        </p:nvSpPr>
        <p:spPr>
          <a:xfrm>
            <a:off x="455202" y="1100424"/>
            <a:ext cx="2224847" cy="461665"/>
          </a:xfrm>
          <a:prstGeom prst="rect">
            <a:avLst/>
          </a:prstGeom>
          <a:noFill/>
        </p:spPr>
        <p:txBody>
          <a:bodyPr wrap="square">
            <a:spAutoFit/>
          </a:bodyPr>
          <a:lstStyle/>
          <a:p>
            <a:pPr lvl="0" algn="ctr">
              <a:defRPr/>
            </a:pPr>
            <a:r>
              <a:rPr lang="en-US" sz="1200" dirty="0">
                <a:latin typeface="Segoe UI Semibold" panose="020B0702040204020203" pitchFamily="34" charset="0"/>
                <a:cs typeface="Segoe UI Semibold" panose="020B0702040204020203" pitchFamily="34" charset="0"/>
              </a:rPr>
              <a:t>DRIVING ADVANCEMENTS IN GLOBAL MOBILITY</a:t>
            </a:r>
          </a:p>
        </p:txBody>
      </p:sp>
      <p:sp>
        <p:nvSpPr>
          <p:cNvPr id="7" name="Title 1">
            <a:extLst>
              <a:ext uri="{FF2B5EF4-FFF2-40B4-BE49-F238E27FC236}">
                <a16:creationId xmlns:a16="http://schemas.microsoft.com/office/drawing/2014/main" id="{9FDD394A-C43D-4BBA-936C-68F31A0295CB}"/>
              </a:ext>
            </a:extLst>
          </p:cNvPr>
          <p:cNvSpPr>
            <a:spLocks noGrp="1"/>
          </p:cNvSpPr>
          <p:nvPr>
            <p:ph type="title"/>
          </p:nvPr>
        </p:nvSpPr>
        <p:spPr>
          <a:xfrm>
            <a:off x="4151279" y="1100424"/>
            <a:ext cx="6885588" cy="1107354"/>
          </a:xfrm>
          <a:prstGeom prst="rect">
            <a:avLst/>
          </a:prstGeom>
        </p:spPr>
        <p:txBody>
          <a:bodyPr tIns="0" rIns="0">
            <a:noAutofit/>
          </a:bodyPr>
          <a:lstStyle>
            <a:lvl1pPr>
              <a:defRPr sz="3600" b="1"/>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half2">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6C2AC-6A78-4DF6-9C46-4606C17BB7B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flipH="1">
            <a:off x="5779345" y="0"/>
            <a:ext cx="416951" cy="6858000"/>
          </a:xfrm>
          <a:prstGeom prst="rect">
            <a:avLst/>
          </a:prstGeom>
        </p:spPr>
      </p:pic>
      <p:sp>
        <p:nvSpPr>
          <p:cNvPr id="6" name="Rectangle 5">
            <a:extLst>
              <a:ext uri="{FF2B5EF4-FFF2-40B4-BE49-F238E27FC236}">
                <a16:creationId xmlns:a16="http://schemas.microsoft.com/office/drawing/2014/main" id="{80AE6221-1287-495B-A665-2A045C8B4D03}"/>
              </a:ext>
            </a:extLst>
          </p:cNvPr>
          <p:cNvSpPr/>
          <p:nvPr userDrawn="1"/>
        </p:nvSpPr>
        <p:spPr>
          <a:xfrm>
            <a:off x="6092111"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ea typeface="+mn-ea"/>
              <a:cs typeface="+mn-cs"/>
              <a:sym typeface="+mn-lt"/>
            </a:endParaRPr>
          </a:p>
        </p:txBody>
      </p:sp>
      <p:sp>
        <p:nvSpPr>
          <p:cNvPr id="2" name="Title 1">
            <a:extLst>
              <a:ext uri="{FF2B5EF4-FFF2-40B4-BE49-F238E27FC236}">
                <a16:creationId xmlns:a16="http://schemas.microsoft.com/office/drawing/2014/main" id="{F94E6DE2-2207-496B-BFA1-966FB45BEFE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1BAA28D-8131-44F9-AC97-4CEFB7B403D4}"/>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F762DB56-9FE9-4107-BA97-D97955E9C717}"/>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pic>
        <p:nvPicPr>
          <p:cNvPr id="7" name="Picture 6">
            <a:extLst>
              <a:ext uri="{FF2B5EF4-FFF2-40B4-BE49-F238E27FC236}">
                <a16:creationId xmlns:a16="http://schemas.microsoft.com/office/drawing/2014/main" id="{55F3BDFA-934B-4A63-9CAA-BF5B86CADDE4}"/>
              </a:ext>
            </a:extLst>
          </p:cNvPr>
          <p:cNvPicPr>
            <a:picLocks noChangeAspect="1"/>
          </p:cNvPicPr>
          <p:nvPr userDrawn="1"/>
        </p:nvPicPr>
        <p:blipFill>
          <a:blip r:embed="rId3"/>
          <a:stretch>
            <a:fillRect/>
          </a:stretch>
        </p:blipFill>
        <p:spPr>
          <a:xfrm>
            <a:off x="11050953" y="6551894"/>
            <a:ext cx="894047" cy="212147"/>
          </a:xfrm>
          <a:prstGeom prst="rect">
            <a:avLst/>
          </a:prstGeom>
        </p:spPr>
      </p:pic>
    </p:spTree>
    <p:extLst>
      <p:ext uri="{BB962C8B-B14F-4D97-AF65-F5344CB8AC3E}">
        <p14:creationId xmlns:p14="http://schemas.microsoft.com/office/powerpoint/2010/main" val="49956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half2">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C9A13-8FC5-4EE3-8131-322E8946F4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a:off x="5991170" y="6673"/>
            <a:ext cx="416951" cy="6858000"/>
          </a:xfrm>
          <a:prstGeom prst="rect">
            <a:avLst/>
          </a:prstGeom>
        </p:spPr>
      </p:pic>
      <p:sp>
        <p:nvSpPr>
          <p:cNvPr id="6" name="Rectangle 5">
            <a:extLst>
              <a:ext uri="{FF2B5EF4-FFF2-40B4-BE49-F238E27FC236}">
                <a16:creationId xmlns:a16="http://schemas.microsoft.com/office/drawing/2014/main" id="{FFCE5D6A-D4EF-4DA4-9681-9C00AE33C18D}"/>
              </a:ext>
            </a:extLst>
          </p:cNvPr>
          <p:cNvSpPr/>
          <p:nvPr userDrawn="1"/>
        </p:nvSpPr>
        <p:spPr>
          <a:xfrm>
            <a:off x="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ea typeface="+mn-ea"/>
              <a:cs typeface="+mn-cs"/>
              <a:sym typeface="+mn-lt"/>
            </a:endParaRPr>
          </a:p>
        </p:txBody>
      </p:sp>
      <p:sp>
        <p:nvSpPr>
          <p:cNvPr id="2" name="Title 1">
            <a:extLst>
              <a:ext uri="{FF2B5EF4-FFF2-40B4-BE49-F238E27FC236}">
                <a16:creationId xmlns:a16="http://schemas.microsoft.com/office/drawing/2014/main" id="{7FB403F1-5A37-4625-BB4A-92FF542016A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998E5C-F8B1-404B-B315-3A174C8A2EFE}"/>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C635B48D-F8AC-446D-BC51-C0AD18E7DF8F}"/>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Tree>
    <p:extLst>
      <p:ext uri="{BB962C8B-B14F-4D97-AF65-F5344CB8AC3E}">
        <p14:creationId xmlns:p14="http://schemas.microsoft.com/office/powerpoint/2010/main" val="31184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half">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C73B-0E65-4E4A-82FD-F1CB8DCA733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EDFA907-6D7C-41A1-8087-F54607353C03}"/>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FCCDD05B-4C09-456B-8AE7-8982BEF9C275}"/>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pic>
        <p:nvPicPr>
          <p:cNvPr id="5" name="Picture 4">
            <a:extLst>
              <a:ext uri="{FF2B5EF4-FFF2-40B4-BE49-F238E27FC236}">
                <a16:creationId xmlns:a16="http://schemas.microsoft.com/office/drawing/2014/main" id="{EB51E90E-1F6A-4480-8DFC-DAC47D42A57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rot="16200000" flipH="1">
            <a:off x="8555310" y="101678"/>
            <a:ext cx="416951" cy="6858000"/>
          </a:xfrm>
          <a:prstGeom prst="rect">
            <a:avLst/>
          </a:prstGeom>
        </p:spPr>
      </p:pic>
      <p:sp>
        <p:nvSpPr>
          <p:cNvPr id="6" name="Rectangle 5">
            <a:extLst>
              <a:ext uri="{FF2B5EF4-FFF2-40B4-BE49-F238E27FC236}">
                <a16:creationId xmlns:a16="http://schemas.microsoft.com/office/drawing/2014/main" id="{37BF4972-3F3A-4DDC-9690-4753E627F1AE}"/>
              </a:ext>
            </a:extLst>
          </p:cNvPr>
          <p:cNvSpPr/>
          <p:nvPr userDrawn="1"/>
        </p:nvSpPr>
        <p:spPr>
          <a:xfrm>
            <a:off x="0" y="10164"/>
            <a:ext cx="12192000" cy="3418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77331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half">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F69385-AC6D-49AF-8F8A-A2CA5340211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rot="5400000" flipH="1" flipV="1">
            <a:off x="8561134" y="-154583"/>
            <a:ext cx="416951" cy="6858000"/>
          </a:xfrm>
          <a:prstGeom prst="rect">
            <a:avLst/>
          </a:prstGeom>
        </p:spPr>
      </p:pic>
      <p:sp>
        <p:nvSpPr>
          <p:cNvPr id="6" name="Rectangle 5">
            <a:extLst>
              <a:ext uri="{FF2B5EF4-FFF2-40B4-BE49-F238E27FC236}">
                <a16:creationId xmlns:a16="http://schemas.microsoft.com/office/drawing/2014/main" id="{DC6C9F21-7A38-45BE-A13F-81C5997D1C8B}"/>
              </a:ext>
            </a:extLst>
          </p:cNvPr>
          <p:cNvSpPr/>
          <p:nvPr userDrawn="1"/>
        </p:nvSpPr>
        <p:spPr>
          <a:xfrm>
            <a:off x="16023" y="3366392"/>
            <a:ext cx="12192000" cy="349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2293371-60DF-4F81-8D58-1C9D00B3456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FDEEDCE-E180-41E2-AFD5-CFAA4BD3BD87}"/>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FF3395B3-F9A0-459C-B1D8-5B32843380B7}"/>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pic>
        <p:nvPicPr>
          <p:cNvPr id="7" name="Picture 6">
            <a:extLst>
              <a:ext uri="{FF2B5EF4-FFF2-40B4-BE49-F238E27FC236}">
                <a16:creationId xmlns:a16="http://schemas.microsoft.com/office/drawing/2014/main" id="{AD4B0001-E9F2-4760-8CB8-EA3778FE7E7E}"/>
              </a:ext>
            </a:extLst>
          </p:cNvPr>
          <p:cNvPicPr>
            <a:picLocks noChangeAspect="1"/>
          </p:cNvPicPr>
          <p:nvPr userDrawn="1"/>
        </p:nvPicPr>
        <p:blipFill>
          <a:blip r:embed="rId3"/>
          <a:stretch>
            <a:fillRect/>
          </a:stretch>
        </p:blipFill>
        <p:spPr>
          <a:xfrm>
            <a:off x="11050953" y="6551894"/>
            <a:ext cx="894047" cy="212147"/>
          </a:xfrm>
          <a:prstGeom prst="rect">
            <a:avLst/>
          </a:prstGeom>
        </p:spPr>
      </p:pic>
    </p:spTree>
    <p:extLst>
      <p:ext uri="{BB962C8B-B14F-4D97-AF65-F5344CB8AC3E}">
        <p14:creationId xmlns:p14="http://schemas.microsoft.com/office/powerpoint/2010/main" val="2361834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C005D2-93EE-435F-A378-59E4AA64648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5" name="Google Shape;35;p7">
            <a:extLst>
              <a:ext uri="{FF2B5EF4-FFF2-40B4-BE49-F238E27FC236}">
                <a16:creationId xmlns:a16="http://schemas.microsoft.com/office/drawing/2014/main" id="{CD451661-791A-484A-AE57-A5D6C0C9427E}"/>
              </a:ext>
            </a:extLst>
          </p:cNvPr>
          <p:cNvSpPr/>
          <p:nvPr userDrawn="1"/>
        </p:nvSpPr>
        <p:spPr>
          <a:xfrm>
            <a:off x="0" y="-1"/>
            <a:ext cx="5467349" cy="6858001"/>
          </a:xfrm>
          <a:custGeom>
            <a:avLst/>
            <a:gdLst/>
            <a:ahLst/>
            <a:cxnLst/>
            <a:rect l="l" t="t" r="r" b="b"/>
            <a:pathLst>
              <a:path w="339068" h="206136" extrusionOk="0">
                <a:moveTo>
                  <a:pt x="139274" y="0"/>
                </a:moveTo>
                <a:lnTo>
                  <a:pt x="0" y="264"/>
                </a:lnTo>
                <a:lnTo>
                  <a:pt x="0" y="206045"/>
                </a:lnTo>
                <a:lnTo>
                  <a:pt x="339068" y="206136"/>
                </a:lnTo>
                <a:close/>
              </a:path>
            </a:pathLst>
          </a:custGeom>
          <a:solidFill>
            <a:srgbClr val="E5F0F6"/>
          </a:solidFill>
          <a:ln>
            <a:noFill/>
          </a:ln>
        </p:spPr>
        <p:txBody>
          <a:bodyPr/>
          <a:lstStyle/>
          <a:p>
            <a:endParaRPr lang="en-US" sz="1800" dirty="0"/>
          </a:p>
        </p:txBody>
      </p:sp>
      <p:pic>
        <p:nvPicPr>
          <p:cNvPr id="6" name="Picture 5">
            <a:extLst>
              <a:ext uri="{FF2B5EF4-FFF2-40B4-BE49-F238E27FC236}">
                <a16:creationId xmlns:a16="http://schemas.microsoft.com/office/drawing/2014/main" id="{2396BECF-7596-42F5-9CD6-ADEC9C8C4F47}"/>
              </a:ext>
            </a:extLst>
          </p:cNvPr>
          <p:cNvPicPr>
            <a:picLocks noChangeAspect="1" noChangeArrowheads="1"/>
          </p:cNvPicPr>
          <p:nvPr userDrawn="1"/>
        </p:nvPicPr>
        <p:blipFill>
          <a:blip r:embed="rId2">
            <a:alphaModFix amt="25000"/>
            <a:extLst>
              <a:ext uri="{28A0092B-C50C-407E-A947-70E740481C1C}">
                <a14:useLocalDpi xmlns:a14="http://schemas.microsoft.com/office/drawing/2010/main"/>
              </a:ext>
            </a:extLst>
          </a:blip>
          <a:srcRect/>
          <a:stretch>
            <a:fillRect/>
          </a:stretch>
        </p:blipFill>
        <p:spPr bwMode="auto">
          <a:xfrm rot="20890512" flipH="1">
            <a:off x="3935269" y="3743915"/>
            <a:ext cx="1365251"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F2D385E-0D3E-4A4E-9B1E-0B74DF003E90}"/>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7" name="Title 4">
            <a:extLst>
              <a:ext uri="{FF2B5EF4-FFF2-40B4-BE49-F238E27FC236}">
                <a16:creationId xmlns:a16="http://schemas.microsoft.com/office/drawing/2014/main" id="{EF37E482-F7B2-4F34-BD6E-958F8E991854}"/>
              </a:ext>
            </a:extLst>
          </p:cNvPr>
          <p:cNvSpPr>
            <a:spLocks noGrp="1"/>
          </p:cNvSpPr>
          <p:nvPr>
            <p:ph type="title" hasCustomPrompt="1"/>
          </p:nvPr>
        </p:nvSpPr>
        <p:spPr>
          <a:xfrm>
            <a:off x="571761" y="4617646"/>
            <a:ext cx="3127881" cy="1495794"/>
          </a:xfrm>
          <a:prstGeom prst="rect">
            <a:avLst/>
          </a:prstGeom>
        </p:spPr>
        <p:txBody>
          <a:bodyPr vert="horz" anchor="ctr">
            <a:noAutofit/>
          </a:bodyPr>
          <a:lstStyle>
            <a:lvl1pPr rtl="0">
              <a:defRPr sz="3600" b="1">
                <a:solidFill>
                  <a:schemeClr val="tx1"/>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14966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roduc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18ADD-8C04-42C9-A3E1-AE4852F2BE5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B80614DB-00F5-478A-80E6-488151FF1E8A}"/>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5" name="Text Placeholder 1">
            <a:extLst>
              <a:ext uri="{FF2B5EF4-FFF2-40B4-BE49-F238E27FC236}">
                <a16:creationId xmlns:a16="http://schemas.microsoft.com/office/drawing/2014/main" id="{CE969BB5-124F-4DB7-AECA-8A5FF1F473F5}"/>
              </a:ext>
            </a:extLst>
          </p:cNvPr>
          <p:cNvSpPr>
            <a:spLocks noGrp="1"/>
          </p:cNvSpPr>
          <p:nvPr>
            <p:ph type="body" sz="quarter" idx="12"/>
          </p:nvPr>
        </p:nvSpPr>
        <p:spPr>
          <a:xfrm>
            <a:off x="574373" y="4437233"/>
            <a:ext cx="7309147" cy="914400"/>
          </a:xfrm>
          <a:prstGeom prst="rect">
            <a:avLst/>
          </a:prstGeom>
        </p:spPr>
        <p:txBody>
          <a:bodyPr>
            <a:normAutofit/>
          </a:bodyPr>
          <a:lstStyle>
            <a:lvl1pPr marL="0" indent="0">
              <a:buNone/>
              <a:defRPr sz="3200" b="1">
                <a:latin typeface="+mj-lt"/>
              </a:defRPr>
            </a:lvl1pPr>
          </a:lstStyle>
          <a:p>
            <a:pPr lvl="0"/>
            <a:r>
              <a:rPr lang="en-US"/>
              <a:t>Click to edit Master text styles</a:t>
            </a:r>
          </a:p>
        </p:txBody>
      </p:sp>
      <p:grpSp>
        <p:nvGrpSpPr>
          <p:cNvPr id="6" name="Group 5">
            <a:extLst>
              <a:ext uri="{FF2B5EF4-FFF2-40B4-BE49-F238E27FC236}">
                <a16:creationId xmlns:a16="http://schemas.microsoft.com/office/drawing/2014/main" id="{07A285AC-9E57-42D4-909E-889B4BE5B63E}"/>
              </a:ext>
            </a:extLst>
          </p:cNvPr>
          <p:cNvGrpSpPr/>
          <p:nvPr userDrawn="1"/>
        </p:nvGrpSpPr>
        <p:grpSpPr>
          <a:xfrm>
            <a:off x="0" y="0"/>
            <a:ext cx="12192000" cy="3890963"/>
            <a:chOff x="0" y="-1"/>
            <a:chExt cx="12192000" cy="3890963"/>
          </a:xfrm>
        </p:grpSpPr>
        <p:pic>
          <p:nvPicPr>
            <p:cNvPr id="7" name="Picture 6">
              <a:extLst>
                <a:ext uri="{FF2B5EF4-FFF2-40B4-BE49-F238E27FC236}">
                  <a16:creationId xmlns:a16="http://schemas.microsoft.com/office/drawing/2014/main" id="{EAF19EF2-331F-48B1-878C-7D33B3989312}"/>
                </a:ext>
              </a:extLst>
            </p:cNvPr>
            <p:cNvPicPr>
              <a:picLocks noChangeAspect="1"/>
            </p:cNvPicPr>
            <p:nvPr/>
          </p:nvPicPr>
          <p:blipFill rotWithShape="1">
            <a:blip r:embed="rId2">
              <a:extLst>
                <a:ext uri="{28A0092B-C50C-407E-A947-70E740481C1C}">
                  <a14:useLocalDpi xmlns:a14="http://schemas.microsoft.com/office/drawing/2010/main" val="0"/>
                </a:ext>
              </a:extLst>
            </a:blip>
            <a:srcRect t="6825" b="2336"/>
            <a:stretch/>
          </p:blipFill>
          <p:spPr>
            <a:xfrm>
              <a:off x="0" y="4336"/>
              <a:ext cx="12192000" cy="3876040"/>
            </a:xfrm>
            <a:prstGeom prst="rect">
              <a:avLst/>
            </a:prstGeom>
          </p:spPr>
        </p:pic>
        <p:sp>
          <p:nvSpPr>
            <p:cNvPr id="8" name="Rectangle 13">
              <a:extLst>
                <a:ext uri="{FF2B5EF4-FFF2-40B4-BE49-F238E27FC236}">
                  <a16:creationId xmlns:a16="http://schemas.microsoft.com/office/drawing/2014/main" id="{4D4F1EA3-BEA7-4A4E-ADEF-04E823A9FC95}"/>
                </a:ext>
              </a:extLst>
            </p:cNvPr>
            <p:cNvSpPr/>
            <p:nvPr/>
          </p:nvSpPr>
          <p:spPr>
            <a:xfrm>
              <a:off x="0" y="-1"/>
              <a:ext cx="3846095" cy="3890963"/>
            </a:xfrm>
            <a:custGeom>
              <a:avLst/>
              <a:gdLst>
                <a:gd name="connsiteX0" fmla="*/ 0 w 3948810"/>
                <a:gd name="connsiteY0" fmla="*/ 0 h 3873096"/>
                <a:gd name="connsiteX1" fmla="*/ 3948810 w 3948810"/>
                <a:gd name="connsiteY1" fmla="*/ 0 h 3873096"/>
                <a:gd name="connsiteX2" fmla="*/ 3948810 w 3948810"/>
                <a:gd name="connsiteY2" fmla="*/ 3873096 h 3873096"/>
                <a:gd name="connsiteX3" fmla="*/ 0 w 3948810"/>
                <a:gd name="connsiteY3" fmla="*/ 3873096 h 3873096"/>
                <a:gd name="connsiteX4" fmla="*/ 0 w 3948810"/>
                <a:gd name="connsiteY4" fmla="*/ 0 h 3873096"/>
                <a:gd name="connsiteX0" fmla="*/ 0 w 3948810"/>
                <a:gd name="connsiteY0" fmla="*/ 0 h 3873096"/>
                <a:gd name="connsiteX1" fmla="*/ 3267378 w 3948810"/>
                <a:gd name="connsiteY1" fmla="*/ 0 h 3873096"/>
                <a:gd name="connsiteX2" fmla="*/ 3948810 w 3948810"/>
                <a:gd name="connsiteY2" fmla="*/ 3873096 h 3873096"/>
                <a:gd name="connsiteX3" fmla="*/ 0 w 3948810"/>
                <a:gd name="connsiteY3" fmla="*/ 3873096 h 3873096"/>
                <a:gd name="connsiteX4" fmla="*/ 0 w 3948810"/>
                <a:gd name="connsiteY4" fmla="*/ 0 h 3873096"/>
                <a:gd name="connsiteX0" fmla="*/ 0 w 3948810"/>
                <a:gd name="connsiteY0" fmla="*/ 0 h 3873096"/>
                <a:gd name="connsiteX1" fmla="*/ 3826501 w 3948810"/>
                <a:gd name="connsiteY1" fmla="*/ 0 h 3873096"/>
                <a:gd name="connsiteX2" fmla="*/ 3948810 w 3948810"/>
                <a:gd name="connsiteY2" fmla="*/ 3873096 h 3873096"/>
                <a:gd name="connsiteX3" fmla="*/ 0 w 3948810"/>
                <a:gd name="connsiteY3" fmla="*/ 3873096 h 3873096"/>
                <a:gd name="connsiteX4" fmla="*/ 0 w 3948810"/>
                <a:gd name="connsiteY4" fmla="*/ 0 h 3873096"/>
                <a:gd name="connsiteX0" fmla="*/ 0 w 3826501"/>
                <a:gd name="connsiteY0" fmla="*/ 0 h 3873096"/>
                <a:gd name="connsiteX1" fmla="*/ 3826501 w 3826501"/>
                <a:gd name="connsiteY1" fmla="*/ 0 h 3873096"/>
                <a:gd name="connsiteX2" fmla="*/ 1549238 w 3826501"/>
                <a:gd name="connsiteY2" fmla="*/ 3861447 h 3873096"/>
                <a:gd name="connsiteX3" fmla="*/ 0 w 3826501"/>
                <a:gd name="connsiteY3" fmla="*/ 3873096 h 3873096"/>
                <a:gd name="connsiteX4" fmla="*/ 0 w 3826501"/>
                <a:gd name="connsiteY4" fmla="*/ 0 h 3873096"/>
                <a:gd name="connsiteX0" fmla="*/ 0 w 3826501"/>
                <a:gd name="connsiteY0" fmla="*/ 0 h 3873096"/>
                <a:gd name="connsiteX1" fmla="*/ 3826501 w 3826501"/>
                <a:gd name="connsiteY1" fmla="*/ 0 h 3873096"/>
                <a:gd name="connsiteX2" fmla="*/ 1619128 w 3826501"/>
                <a:gd name="connsiteY2" fmla="*/ 3867271 h 3873096"/>
                <a:gd name="connsiteX3" fmla="*/ 0 w 3826501"/>
                <a:gd name="connsiteY3" fmla="*/ 3873096 h 3873096"/>
                <a:gd name="connsiteX4" fmla="*/ 0 w 3826501"/>
                <a:gd name="connsiteY4" fmla="*/ 0 h 3873096"/>
                <a:gd name="connsiteX0" fmla="*/ 0 w 3817048"/>
                <a:gd name="connsiteY0" fmla="*/ 0 h 3873096"/>
                <a:gd name="connsiteX1" fmla="*/ 3817048 w 3817048"/>
                <a:gd name="connsiteY1" fmla="*/ 0 h 3873096"/>
                <a:gd name="connsiteX2" fmla="*/ 1619128 w 3817048"/>
                <a:gd name="connsiteY2" fmla="*/ 3867271 h 3873096"/>
                <a:gd name="connsiteX3" fmla="*/ 0 w 3817048"/>
                <a:gd name="connsiteY3" fmla="*/ 3873096 h 3873096"/>
                <a:gd name="connsiteX4" fmla="*/ 0 w 3817048"/>
                <a:gd name="connsiteY4" fmla="*/ 0 h 3873096"/>
                <a:gd name="connsiteX0" fmla="*/ 0 w 3817048"/>
                <a:gd name="connsiteY0" fmla="*/ 0 h 3873096"/>
                <a:gd name="connsiteX1" fmla="*/ 3817048 w 3817048"/>
                <a:gd name="connsiteY1" fmla="*/ 0 h 3873096"/>
                <a:gd name="connsiteX2" fmla="*/ 1623855 w 3817048"/>
                <a:gd name="connsiteY2" fmla="*/ 3867271 h 3873096"/>
                <a:gd name="connsiteX3" fmla="*/ 0 w 3817048"/>
                <a:gd name="connsiteY3" fmla="*/ 3873096 h 3873096"/>
                <a:gd name="connsiteX4" fmla="*/ 0 w 3817048"/>
                <a:gd name="connsiteY4" fmla="*/ 0 h 3873096"/>
                <a:gd name="connsiteX0" fmla="*/ 0 w 3817048"/>
                <a:gd name="connsiteY0" fmla="*/ 0 h 3873096"/>
                <a:gd name="connsiteX1" fmla="*/ 3817048 w 3817048"/>
                <a:gd name="connsiteY1" fmla="*/ 0 h 3873096"/>
                <a:gd name="connsiteX2" fmla="*/ 1623855 w 3817048"/>
                <a:gd name="connsiteY2" fmla="*/ 3867271 h 3873096"/>
                <a:gd name="connsiteX3" fmla="*/ 0 w 3817048"/>
                <a:gd name="connsiteY3" fmla="*/ 3873096 h 3873096"/>
                <a:gd name="connsiteX4" fmla="*/ 0 w 3817048"/>
                <a:gd name="connsiteY4" fmla="*/ 0 h 3873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048" h="3873096">
                  <a:moveTo>
                    <a:pt x="0" y="0"/>
                  </a:moveTo>
                  <a:lnTo>
                    <a:pt x="3817048" y="0"/>
                  </a:lnTo>
                  <a:lnTo>
                    <a:pt x="1623855" y="3867271"/>
                  </a:lnTo>
                  <a:lnTo>
                    <a:pt x="0" y="3873096"/>
                  </a:lnTo>
                  <a:lnTo>
                    <a:pt x="0" y="0"/>
                  </a:lnTo>
                  <a:close/>
                </a:path>
              </a:pathLst>
            </a:cu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6ED16900-DAB0-4ACF-A623-416C937CFDB1}"/>
                </a:ext>
              </a:extLst>
            </p:cNvPr>
            <p:cNvGrpSpPr/>
            <p:nvPr/>
          </p:nvGrpSpPr>
          <p:grpSpPr>
            <a:xfrm>
              <a:off x="281330" y="250935"/>
              <a:ext cx="2803189" cy="3375802"/>
              <a:chOff x="281330" y="250935"/>
              <a:chExt cx="2803189" cy="3375802"/>
            </a:xfrm>
          </p:grpSpPr>
          <p:pic>
            <p:nvPicPr>
              <p:cNvPr id="10" name="Picture 39">
                <a:extLst>
                  <a:ext uri="{FF2B5EF4-FFF2-40B4-BE49-F238E27FC236}">
                    <a16:creationId xmlns:a16="http://schemas.microsoft.com/office/drawing/2014/main" id="{405F689E-9E0B-4DA7-B25F-E86A678172A2}"/>
                  </a:ext>
                </a:extLst>
              </p:cNvPr>
              <p:cNvPicPr>
                <a:picLocks noChangeArrowheads="1"/>
              </p:cNvPicPr>
              <p:nvPr/>
            </p:nvPicPr>
            <p:blipFill>
              <a:blip r:embed="rId3" cstate="print">
                <a:extLst>
                  <a:ext uri="{28A0092B-C50C-407E-A947-70E740481C1C}">
                    <a14:useLocalDpi xmlns:a14="http://schemas.microsoft.com/office/drawing/2010/main"/>
                  </a:ext>
                </a:extLst>
              </a:blip>
              <a:srcRect/>
              <a:stretch/>
            </p:blipFill>
            <p:spPr bwMode="auto">
              <a:xfrm>
                <a:off x="2060056" y="250935"/>
                <a:ext cx="1024463" cy="278143"/>
              </a:xfrm>
              <a:prstGeom prst="rect">
                <a:avLst/>
              </a:prstGeom>
              <a:solidFill>
                <a:schemeClr val="bg1"/>
              </a:solidFill>
            </p:spPr>
          </p:pic>
          <p:pic>
            <p:nvPicPr>
              <p:cNvPr id="11" name="Picture 45">
                <a:extLst>
                  <a:ext uri="{FF2B5EF4-FFF2-40B4-BE49-F238E27FC236}">
                    <a16:creationId xmlns:a16="http://schemas.microsoft.com/office/drawing/2014/main" id="{548EFD87-0BD5-4958-A0D4-A2B5BBE6391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602" b="88172" l="9205" r="93305">
                            <a14:foregroundMark x1="11715" y1="30108" x2="11715" y2="30108"/>
                            <a14:foregroundMark x1="89121" y1="53763" x2="89121" y2="53763"/>
                            <a14:foregroundMark x1="93305" y1="21505" x2="93305" y2="21505"/>
                            <a14:foregroundMark x1="74059" y1="81720" x2="74059" y2="81720"/>
                            <a14:foregroundMark x1="21757" y1="82796" x2="21757" y2="82796"/>
                            <a14:foregroundMark x1="25941" y1="82796" x2="25941" y2="82796"/>
                            <a14:foregroundMark x1="26360" y1="84946" x2="26360" y2="84946"/>
                            <a14:foregroundMark x1="27197" y1="87097" x2="27197" y2="87097"/>
                            <a14:foregroundMark x1="31799" y1="84946" x2="31799" y2="84946"/>
                            <a14:foregroundMark x1="34310" y1="83871" x2="34310" y2="83871"/>
                            <a14:foregroundMark x1="36402" y1="84946" x2="36402" y2="84946"/>
                            <a14:foregroundMark x1="43933" y1="82796" x2="43933" y2="82796"/>
                            <a14:foregroundMark x1="47699" y1="81720" x2="47699" y2="81720"/>
                            <a14:foregroundMark x1="54812" y1="84946" x2="54812" y2="84946"/>
                            <a14:foregroundMark x1="54393" y1="78495" x2="54393" y2="78495"/>
                            <a14:foregroundMark x1="57741" y1="81720" x2="57741" y2="81720"/>
                            <a14:foregroundMark x1="61925" y1="81720" x2="61925" y2="81720"/>
                            <a14:foregroundMark x1="78661" y1="81720" x2="78661" y2="81720"/>
                            <a14:foregroundMark x1="93305" y1="66667" x2="93305" y2="66667"/>
                          </a14:backgroundRemoval>
                        </a14:imgEffect>
                      </a14:imgLayer>
                    </a14:imgProps>
                  </a:ext>
                  <a:ext uri="{28A0092B-C50C-407E-A947-70E740481C1C}">
                    <a14:useLocalDpi xmlns:a14="http://schemas.microsoft.com/office/drawing/2010/main"/>
                  </a:ext>
                </a:extLst>
              </a:blip>
              <a:srcRect/>
              <a:stretch/>
            </p:blipFill>
            <p:spPr bwMode="auto">
              <a:xfrm>
                <a:off x="852784" y="2194266"/>
                <a:ext cx="1167461" cy="487943"/>
              </a:xfrm>
              <a:prstGeom prst="rect">
                <a:avLst/>
              </a:prstGeom>
              <a:noFill/>
            </p:spPr>
          </p:pic>
          <p:pic>
            <p:nvPicPr>
              <p:cNvPr id="12" name="Picture 43">
                <a:extLst>
                  <a:ext uri="{FF2B5EF4-FFF2-40B4-BE49-F238E27FC236}">
                    <a16:creationId xmlns:a16="http://schemas.microsoft.com/office/drawing/2014/main" id="{3AA489FD-E1F2-4B7A-A413-F0C5C9C9D355}"/>
                  </a:ext>
                </a:extLst>
              </p:cNvPr>
              <p:cNvPicPr>
                <a:picLocks noChangeArrowheads="1"/>
              </p:cNvPicPr>
              <p:nvPr/>
            </p:nvPicPr>
            <p:blipFill>
              <a:blip r:embed="rId6" cstate="print">
                <a:extLst>
                  <a:ext uri="{28A0092B-C50C-407E-A947-70E740481C1C}">
                    <a14:useLocalDpi xmlns:a14="http://schemas.microsoft.com/office/drawing/2010/main"/>
                  </a:ext>
                </a:extLst>
              </a:blip>
              <a:srcRect/>
              <a:stretch/>
            </p:blipFill>
            <p:spPr bwMode="auto">
              <a:xfrm>
                <a:off x="625070" y="2824410"/>
                <a:ext cx="914979" cy="369371"/>
              </a:xfrm>
              <a:prstGeom prst="rect">
                <a:avLst/>
              </a:prstGeom>
              <a:solidFill>
                <a:srgbClr val="FFFFFF"/>
              </a:solidFill>
            </p:spPr>
          </p:pic>
          <p:pic>
            <p:nvPicPr>
              <p:cNvPr id="13" name="Picture 60">
                <a:extLst>
                  <a:ext uri="{FF2B5EF4-FFF2-40B4-BE49-F238E27FC236}">
                    <a16:creationId xmlns:a16="http://schemas.microsoft.com/office/drawing/2014/main" id="{5B802867-944C-4283-97D0-BDC2F73C7CC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929" b="89286" l="2331" r="99576">
                            <a14:foregroundMark x1="6780" y1="35714" x2="9534" y2="14286"/>
                            <a14:foregroundMark x1="4449" y1="83929" x2="6356" y2="78571"/>
                            <a14:foregroundMark x1="17585" y1="62500" x2="17585" y2="62500"/>
                            <a14:foregroundMark x1="2331" y1="41071" x2="15466" y2="12500"/>
                            <a14:foregroundMark x1="17585" y1="73214" x2="17585" y2="73214"/>
                            <a14:foregroundMark x1="16314" y1="76786" x2="20339" y2="25000"/>
                            <a14:foregroundMark x1="31992" y1="46429" x2="35381" y2="42857"/>
                            <a14:foregroundMark x1="30085" y1="82143" x2="30508" y2="42857"/>
                            <a14:foregroundMark x1="45127" y1="83929" x2="48517" y2="87500"/>
                            <a14:foregroundMark x1="57839" y1="76786" x2="57839" y2="50000"/>
                            <a14:foregroundMark x1="60381" y1="50000" x2="62924" y2="55357"/>
                            <a14:foregroundMark x1="71610" y1="66071" x2="71610" y2="41071"/>
                            <a14:foregroundMark x1="75000" y1="55357" x2="77542" y2="55357"/>
                            <a14:foregroundMark x1="84110" y1="60714" x2="87500" y2="44643"/>
                            <a14:foregroundMark x1="93644" y1="55357" x2="95127" y2="37500"/>
                            <a14:foregroundMark x1="98305" y1="14286" x2="99576" y2="10714"/>
                          </a14:backgroundRemoval>
                        </a14:imgEffect>
                      </a14:imgLayer>
                    </a14:imgProps>
                  </a:ext>
                </a:extLst>
              </a:blip>
              <a:srcRect/>
              <a:stretch/>
            </p:blipFill>
            <p:spPr bwMode="auto">
              <a:xfrm>
                <a:off x="281330" y="3428494"/>
                <a:ext cx="974634" cy="198243"/>
              </a:xfrm>
              <a:prstGeom prst="rect">
                <a:avLst/>
              </a:prstGeom>
              <a:noFill/>
            </p:spPr>
          </p:pic>
          <p:pic>
            <p:nvPicPr>
              <p:cNvPr id="14" name="Picture 13">
                <a:extLst>
                  <a:ext uri="{FF2B5EF4-FFF2-40B4-BE49-F238E27FC236}">
                    <a16:creationId xmlns:a16="http://schemas.microsoft.com/office/drawing/2014/main" id="{9E7329DD-D1FD-458E-8B71-0FAC3619F9A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436515" y="750050"/>
                <a:ext cx="1513879" cy="240539"/>
              </a:xfrm>
              <a:prstGeom prst="rect">
                <a:avLst/>
              </a:prstGeom>
            </p:spPr>
          </p:pic>
          <p:pic>
            <p:nvPicPr>
              <p:cNvPr id="15" name="Picture 14">
                <a:extLst>
                  <a:ext uri="{FF2B5EF4-FFF2-40B4-BE49-F238E27FC236}">
                    <a16:creationId xmlns:a16="http://schemas.microsoft.com/office/drawing/2014/main" id="{268162CC-F08A-4770-9A9C-F66D72987FF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78528" y="1248419"/>
                <a:ext cx="1590580" cy="211356"/>
              </a:xfrm>
              <a:prstGeom prst="rect">
                <a:avLst/>
              </a:prstGeom>
            </p:spPr>
          </p:pic>
          <p:pic>
            <p:nvPicPr>
              <p:cNvPr id="16" name="Picture 15">
                <a:extLst>
                  <a:ext uri="{FF2B5EF4-FFF2-40B4-BE49-F238E27FC236}">
                    <a16:creationId xmlns:a16="http://schemas.microsoft.com/office/drawing/2014/main" id="{9A558B11-ACD1-4C5F-BF51-E8B30C901C6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86645" y="1781006"/>
                <a:ext cx="1306809" cy="211357"/>
              </a:xfrm>
              <a:prstGeom prst="rect">
                <a:avLst/>
              </a:prstGeom>
            </p:spPr>
          </p:pic>
        </p:grpSp>
      </p:grpSp>
    </p:spTree>
    <p:extLst>
      <p:ext uri="{BB962C8B-B14F-4D97-AF65-F5344CB8AC3E}">
        <p14:creationId xmlns:p14="http://schemas.microsoft.com/office/powerpoint/2010/main" val="190359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eop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18ADD-8C04-42C9-A3E1-AE4852F2BE5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B80614DB-00F5-478A-80E6-488151FF1E8A}"/>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5" name="Text Placeholder 1">
            <a:extLst>
              <a:ext uri="{FF2B5EF4-FFF2-40B4-BE49-F238E27FC236}">
                <a16:creationId xmlns:a16="http://schemas.microsoft.com/office/drawing/2014/main" id="{CE969BB5-124F-4DB7-AECA-8A5FF1F473F5}"/>
              </a:ext>
            </a:extLst>
          </p:cNvPr>
          <p:cNvSpPr>
            <a:spLocks noGrp="1"/>
          </p:cNvSpPr>
          <p:nvPr>
            <p:ph type="body" sz="quarter" idx="12"/>
          </p:nvPr>
        </p:nvSpPr>
        <p:spPr>
          <a:xfrm>
            <a:off x="574373" y="4437233"/>
            <a:ext cx="7309147" cy="914400"/>
          </a:xfrm>
          <a:prstGeom prst="rect">
            <a:avLst/>
          </a:prstGeom>
        </p:spPr>
        <p:txBody>
          <a:bodyPr>
            <a:normAutofit/>
          </a:bodyPr>
          <a:lstStyle>
            <a:lvl1pPr marL="0" indent="0">
              <a:buNone/>
              <a:defRPr sz="3200" b="1">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311295B4-D20B-4885-A9EF-2A52476643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5" b="7327"/>
          <a:stretch/>
        </p:blipFill>
        <p:spPr>
          <a:xfrm>
            <a:off x="0" y="4337"/>
            <a:ext cx="12192000" cy="3886201"/>
          </a:xfrm>
          <a:prstGeom prst="rect">
            <a:avLst/>
          </a:prstGeom>
        </p:spPr>
      </p:pic>
    </p:spTree>
    <p:extLst>
      <p:ext uri="{BB962C8B-B14F-4D97-AF65-F5344CB8AC3E}">
        <p14:creationId xmlns:p14="http://schemas.microsoft.com/office/powerpoint/2010/main" val="278302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18ADD-8C04-42C9-A3E1-AE4852F2BE5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B80614DB-00F5-478A-80E6-488151FF1E8A}"/>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5" name="Text Placeholder 1">
            <a:extLst>
              <a:ext uri="{FF2B5EF4-FFF2-40B4-BE49-F238E27FC236}">
                <a16:creationId xmlns:a16="http://schemas.microsoft.com/office/drawing/2014/main" id="{CE969BB5-124F-4DB7-AECA-8A5FF1F473F5}"/>
              </a:ext>
            </a:extLst>
          </p:cNvPr>
          <p:cNvSpPr>
            <a:spLocks noGrp="1"/>
          </p:cNvSpPr>
          <p:nvPr>
            <p:ph type="body" sz="quarter" idx="12" hasCustomPrompt="1"/>
          </p:nvPr>
        </p:nvSpPr>
        <p:spPr>
          <a:xfrm>
            <a:off x="574373" y="4437233"/>
            <a:ext cx="7309147" cy="914400"/>
          </a:xfrm>
          <a:prstGeom prst="rect">
            <a:avLst/>
          </a:prstGeom>
        </p:spPr>
        <p:txBody>
          <a:bodyPr>
            <a:normAutofit/>
          </a:bodyPr>
          <a:lstStyle>
            <a:lvl1pPr marL="0" indent="0">
              <a:buNone/>
              <a:defRPr sz="3200" b="1">
                <a:latin typeface="+mj-lt"/>
              </a:defRPr>
            </a:lvl1pPr>
          </a:lstStyle>
          <a:p>
            <a:r>
              <a:rPr lang="en-US" sz="3200" dirty="0">
                <a:latin typeface="+mj-lt"/>
              </a:rPr>
              <a:t>Appendix</a:t>
            </a:r>
          </a:p>
        </p:txBody>
      </p:sp>
      <p:pic>
        <p:nvPicPr>
          <p:cNvPr id="6" name="Picture 5" descr="A red sports car on a road&#10;&#10;Description automatically generated">
            <a:extLst>
              <a:ext uri="{FF2B5EF4-FFF2-40B4-BE49-F238E27FC236}">
                <a16:creationId xmlns:a16="http://schemas.microsoft.com/office/drawing/2014/main" id="{C90214D0-35C7-478F-8FA3-0644008B5C53}"/>
              </a:ext>
            </a:extLst>
          </p:cNvPr>
          <p:cNvPicPr>
            <a:picLocks noChangeAspect="1"/>
          </p:cNvPicPr>
          <p:nvPr userDrawn="1"/>
        </p:nvPicPr>
        <p:blipFill rotWithShape="1">
          <a:blip r:embed="rId2"/>
          <a:srcRect t="6690" b="1971"/>
          <a:stretch/>
        </p:blipFill>
        <p:spPr>
          <a:xfrm>
            <a:off x="0" y="1"/>
            <a:ext cx="12192000" cy="3896392"/>
          </a:xfrm>
          <a:prstGeom prst="rect">
            <a:avLst/>
          </a:prstGeom>
        </p:spPr>
      </p:pic>
    </p:spTree>
    <p:extLst>
      <p:ext uri="{BB962C8B-B14F-4D97-AF65-F5344CB8AC3E}">
        <p14:creationId xmlns:p14="http://schemas.microsoft.com/office/powerpoint/2010/main" val="770506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18ADD-8C04-42C9-A3E1-AE4852F2BE5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B80614DB-00F5-478A-80E6-488151FF1E8A}"/>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5" name="Text Placeholder 1">
            <a:extLst>
              <a:ext uri="{FF2B5EF4-FFF2-40B4-BE49-F238E27FC236}">
                <a16:creationId xmlns:a16="http://schemas.microsoft.com/office/drawing/2014/main" id="{CE969BB5-124F-4DB7-AECA-8A5FF1F473F5}"/>
              </a:ext>
            </a:extLst>
          </p:cNvPr>
          <p:cNvSpPr>
            <a:spLocks noGrp="1"/>
          </p:cNvSpPr>
          <p:nvPr>
            <p:ph type="body" sz="quarter" idx="12"/>
          </p:nvPr>
        </p:nvSpPr>
        <p:spPr>
          <a:xfrm>
            <a:off x="574373" y="4437233"/>
            <a:ext cx="7309147" cy="914400"/>
          </a:xfrm>
          <a:prstGeom prst="rect">
            <a:avLst/>
          </a:prstGeom>
        </p:spPr>
        <p:txBody>
          <a:bodyPr>
            <a:normAutofit/>
          </a:bodyPr>
          <a:lstStyle>
            <a:lvl1pPr marL="0" indent="0">
              <a:buNone/>
              <a:defRPr sz="3200" b="1">
                <a:latin typeface="+mj-lt"/>
              </a:defRPr>
            </a:lvl1pPr>
          </a:lstStyle>
          <a:p>
            <a:pPr lvl="0"/>
            <a:r>
              <a:rPr lang="en-US"/>
              <a:t>Click to edit Master text styles</a:t>
            </a:r>
          </a:p>
        </p:txBody>
      </p:sp>
    </p:spTree>
    <p:extLst>
      <p:ext uri="{BB962C8B-B14F-4D97-AF65-F5344CB8AC3E}">
        <p14:creationId xmlns:p14="http://schemas.microsoft.com/office/powerpoint/2010/main" val="160864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rge Tenneco logo ">
    <p:bg>
      <p:bgPr>
        <a:blipFill dpi="0" rotWithShape="1">
          <a:blip r:embed="rId2">
            <a:extLst>
              <a:ext uri="{BEBA8EAE-BF5A-486C-A8C5-ECC9F3942E4B}">
                <a14:imgProps xmlns:a14="http://schemas.microsoft.com/office/drawing/2010/main">
                  <a14:imgLayer r:embed="rId3">
                    <a14:imgEffect>
                      <a14:brightnessContrast bright="-44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22346" y="2657056"/>
            <a:ext cx="4947313" cy="1181523"/>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al cover page B/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D2A7E-5F4C-4392-8FA7-E7C4DB3CF54A}"/>
              </a:ext>
            </a:extLst>
          </p:cNvPr>
          <p:cNvSpPr/>
          <p:nvPr userDrawn="1"/>
        </p:nvSpPr>
        <p:spPr>
          <a:xfrm>
            <a:off x="0" y="0"/>
            <a:ext cx="3785731" cy="613871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7" name="Rectangle 6">
            <a:extLst>
              <a:ext uri="{FF2B5EF4-FFF2-40B4-BE49-F238E27FC236}">
                <a16:creationId xmlns:a16="http://schemas.microsoft.com/office/drawing/2014/main" id="{C4645B3F-6644-4516-B9F6-ADD27FDD6F1E}"/>
              </a:ext>
            </a:extLst>
          </p:cNvPr>
          <p:cNvSpPr/>
          <p:nvPr userDrawn="1"/>
        </p:nvSpPr>
        <p:spPr>
          <a:xfrm>
            <a:off x="3192149" y="2834155"/>
            <a:ext cx="8999851" cy="402384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pic>
        <p:nvPicPr>
          <p:cNvPr id="8" name="Picture 7">
            <a:extLst>
              <a:ext uri="{FF2B5EF4-FFF2-40B4-BE49-F238E27FC236}">
                <a16:creationId xmlns:a16="http://schemas.microsoft.com/office/drawing/2014/main" id="{5B4F9BF0-C86D-40F1-B2EF-8104DAC9E61F}"/>
              </a:ext>
            </a:extLst>
          </p:cNvPr>
          <p:cNvPicPr>
            <a:picLocks noChangeAspect="1"/>
          </p:cNvPicPr>
          <p:nvPr userDrawn="1"/>
        </p:nvPicPr>
        <p:blipFill>
          <a:blip r:embed="rId2"/>
          <a:stretch>
            <a:fillRect/>
          </a:stretch>
        </p:blipFill>
        <p:spPr>
          <a:xfrm>
            <a:off x="656978" y="434875"/>
            <a:ext cx="2380408" cy="568491"/>
          </a:xfrm>
          <a:prstGeom prst="rect">
            <a:avLst/>
          </a:prstGeom>
        </p:spPr>
      </p:pic>
      <p:sp>
        <p:nvSpPr>
          <p:cNvPr id="9" name="TextBox 8">
            <a:extLst>
              <a:ext uri="{FF2B5EF4-FFF2-40B4-BE49-F238E27FC236}">
                <a16:creationId xmlns:a16="http://schemas.microsoft.com/office/drawing/2014/main" id="{18113B7D-A77E-4441-BF69-7DF6BFF5D3E1}"/>
              </a:ext>
            </a:extLst>
          </p:cNvPr>
          <p:cNvSpPr txBox="1"/>
          <p:nvPr userDrawn="1"/>
        </p:nvSpPr>
        <p:spPr>
          <a:xfrm>
            <a:off x="717289" y="1100424"/>
            <a:ext cx="2224847" cy="461665"/>
          </a:xfrm>
          <a:prstGeom prst="rect">
            <a:avLst/>
          </a:prstGeom>
          <a:noFill/>
        </p:spPr>
        <p:txBody>
          <a:bodyPr wrap="square">
            <a:spAutoFit/>
          </a:bodyPr>
          <a:lstStyle/>
          <a:p>
            <a:pPr lvl="0" algn="ctr">
              <a:defRPr/>
            </a:pPr>
            <a:r>
              <a:rPr lang="en-US" sz="1200" dirty="0">
                <a:latin typeface="Segoe UI Semibold" panose="020B0702040204020203" pitchFamily="34" charset="0"/>
                <a:cs typeface="Segoe UI Semibold" panose="020B0702040204020203" pitchFamily="34" charset="0"/>
              </a:rPr>
              <a:t>DRIVING ADVANCEMENTS IN GLOBAL MOBILITY</a:t>
            </a:r>
          </a:p>
        </p:txBody>
      </p:sp>
      <p:sp>
        <p:nvSpPr>
          <p:cNvPr id="10" name="Title 1">
            <a:extLst>
              <a:ext uri="{FF2B5EF4-FFF2-40B4-BE49-F238E27FC236}">
                <a16:creationId xmlns:a16="http://schemas.microsoft.com/office/drawing/2014/main" id="{CD3F31B5-84B6-4AE2-8D2C-F696C1925C0C}"/>
              </a:ext>
            </a:extLst>
          </p:cNvPr>
          <p:cNvSpPr>
            <a:spLocks noGrp="1"/>
          </p:cNvSpPr>
          <p:nvPr>
            <p:ph type="title"/>
          </p:nvPr>
        </p:nvSpPr>
        <p:spPr>
          <a:xfrm>
            <a:off x="4151279" y="1100424"/>
            <a:ext cx="6885588" cy="1107354"/>
          </a:xfrm>
          <a:prstGeom prst="rect">
            <a:avLst/>
          </a:prstGeom>
        </p:spPr>
        <p:txBody>
          <a:bodyPr tIns="0" rIns="0">
            <a:no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32896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rIns="0" bIns="0"/>
          <a:lstStyle>
            <a:lvl1pPr>
              <a:lnSpc>
                <a:spcPct val="95000"/>
              </a:lnSpc>
              <a:defRPr/>
            </a:lvl1pPr>
          </a:lstStyle>
          <a:p>
            <a:r>
              <a:rPr lang="en-US" dirty="0"/>
              <a:t>Click to edit Master title style</a:t>
            </a:r>
          </a:p>
        </p:txBody>
      </p:sp>
      <p:sp>
        <p:nvSpPr>
          <p:cNvPr id="5" name="Picture Placeholder 4"/>
          <p:cNvSpPr>
            <a:spLocks noGrp="1"/>
          </p:cNvSpPr>
          <p:nvPr>
            <p:ph type="pic" sz="quarter" idx="11"/>
          </p:nvPr>
        </p:nvSpPr>
        <p:spPr>
          <a:xfrm>
            <a:off x="1073290" y="1595536"/>
            <a:ext cx="10045423" cy="4999943"/>
          </a:xfrm>
          <a:prstGeom prst="rect">
            <a:avLst/>
          </a:prstGeom>
        </p:spPr>
        <p:txBody>
          <a:bodyPr/>
          <a:lstStyle>
            <a:lvl1pPr marL="0" indent="0">
              <a:buNone/>
              <a:defRPr/>
            </a:lvl1pPr>
          </a:lstStyle>
          <a:p>
            <a:endParaRPr lang="en-US" dirty="0"/>
          </a:p>
        </p:txBody>
      </p:sp>
      <p:sp>
        <p:nvSpPr>
          <p:cNvPr id="9" name="Footer Placeholder 3">
            <a:extLst>
              <a:ext uri="{FF2B5EF4-FFF2-40B4-BE49-F238E27FC236}">
                <a16:creationId xmlns:a16="http://schemas.microsoft.com/office/drawing/2014/main" id="{B3572BB1-F0F4-4586-A855-CBAA01BF894B}"/>
              </a:ext>
            </a:extLst>
          </p:cNvPr>
          <p:cNvSpPr>
            <a:spLocks noGrp="1"/>
          </p:cNvSpPr>
          <p:nvPr>
            <p:ph type="ftr" sz="quarter" idx="3"/>
          </p:nvPr>
        </p:nvSpPr>
        <p:spPr>
          <a:xfrm>
            <a:off x="73335" y="6648206"/>
            <a:ext cx="2547035" cy="199634"/>
          </a:xfrm>
          <a:prstGeom prst="rect">
            <a:avLst/>
          </a:prstGeom>
        </p:spPr>
        <p:txBody>
          <a:bodyPr/>
          <a:lstStyle>
            <a:lvl1pPr>
              <a:defRPr>
                <a:latin typeface="+mn-lt"/>
              </a:defRPr>
            </a:lvl1pPr>
          </a:lstStyle>
          <a:p>
            <a:pPr>
              <a:defRPr/>
            </a:pPr>
            <a:r>
              <a:rPr lang="en-US" sz="750" kern="0" spc="100" dirty="0">
                <a:solidFill>
                  <a:srgbClr val="E1E1E1">
                    <a:lumMod val="50000"/>
                  </a:srgbClr>
                </a:solidFill>
                <a:cs typeface="Arial Narrow"/>
              </a:rPr>
              <a:t>TENNECO INC. Q4 2019 EARNINGS</a:t>
            </a:r>
          </a:p>
        </p:txBody>
      </p:sp>
      <p:sp>
        <p:nvSpPr>
          <p:cNvPr id="6" name="Slide Number Placeholder 5"/>
          <p:cNvSpPr>
            <a:spLocks noGrp="1"/>
          </p:cNvSpPr>
          <p:nvPr>
            <p:ph type="sldNum" sz="quarter" idx="4"/>
          </p:nvPr>
        </p:nvSpPr>
        <p:spPr>
          <a:xfrm>
            <a:off x="11584763" y="6551890"/>
            <a:ext cx="611397" cy="295950"/>
          </a:xfrm>
          <a:prstGeom prst="rect">
            <a:avLst/>
          </a:prstGeom>
        </p:spPr>
        <p:txBody>
          <a:bodyPr vert="horz" lIns="91440" tIns="45720" rIns="91440" bIns="45720" rtlCol="0" anchor="ctr"/>
          <a:lstStyle>
            <a:lvl1pPr algn="r">
              <a:defRPr sz="900">
                <a:solidFill>
                  <a:schemeClr val="bg1">
                    <a:lumMod val="50000"/>
                  </a:schemeClr>
                </a:solidFill>
              </a:defRPr>
            </a:lvl1pPr>
          </a:lstStyle>
          <a:p>
            <a:pPr>
              <a:defRPr/>
            </a:pPr>
            <a:fld id="{FEA2E03D-9F5B-5343-B21F-62525800774A}" type="slidenum">
              <a:rPr lang="en-US" smtClean="0"/>
              <a:pPr>
                <a:defRPr/>
              </a:pPr>
              <a:t>‹#›</a:t>
            </a:fld>
            <a:endParaRPr lang="en-US" dirty="0"/>
          </a:p>
        </p:txBody>
      </p:sp>
    </p:spTree>
    <p:extLst>
      <p:ext uri="{BB962C8B-B14F-4D97-AF65-F5344CB8AC3E}">
        <p14:creationId xmlns:p14="http://schemas.microsoft.com/office/powerpoint/2010/main" val="2816258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3" name="Title 1"/>
          <p:cNvSpPr>
            <a:spLocks noGrp="1"/>
          </p:cNvSpPr>
          <p:nvPr>
            <p:ph type="title"/>
          </p:nvPr>
        </p:nvSpPr>
        <p:spPr>
          <a:xfrm>
            <a:off x="639285" y="328811"/>
            <a:ext cx="10948511" cy="1024128"/>
          </a:xfrm>
          <a:prstGeom prst="rect">
            <a:avLst/>
          </a:prstGeom>
        </p:spPr>
        <p:txBody>
          <a:bodyPr lIns="0">
            <a:normAutofit/>
          </a:bodyPr>
          <a:lstStyle>
            <a:lvl1pPr>
              <a:lnSpc>
                <a:spcPct val="95000"/>
              </a:lnSpc>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5"/>
          <p:cNvSpPr>
            <a:spLocks noGrp="1"/>
          </p:cNvSpPr>
          <p:nvPr>
            <p:ph type="sldNum" sz="quarter" idx="4"/>
          </p:nvPr>
        </p:nvSpPr>
        <p:spPr>
          <a:xfrm>
            <a:off x="11584763" y="6551890"/>
            <a:ext cx="611397" cy="295950"/>
          </a:xfrm>
          <a:prstGeom prst="rect">
            <a:avLst/>
          </a:prstGeom>
        </p:spPr>
        <p:txBody>
          <a:bodyPr vert="horz" lIns="91440" tIns="45720" rIns="91440" bIns="45720" rtlCol="0" anchor="ctr"/>
          <a:lstStyle>
            <a:lvl1pPr algn="r">
              <a:defRPr sz="900">
                <a:solidFill>
                  <a:schemeClr val="bg1">
                    <a:lumMod val="50000"/>
                  </a:schemeClr>
                </a:solidFill>
              </a:defRPr>
            </a:lvl1pPr>
          </a:lstStyle>
          <a:p>
            <a:pPr>
              <a:defRPr/>
            </a:pPr>
            <a:fld id="{FEA2E03D-9F5B-5343-B21F-62525800774A}" type="slidenum">
              <a:rPr lang="en-US" smtClean="0"/>
              <a:pPr>
                <a:defRPr/>
              </a:pPr>
              <a:t>‹#›</a:t>
            </a:fld>
            <a:endParaRPr lang="en-US" dirty="0"/>
          </a:p>
        </p:txBody>
      </p:sp>
    </p:spTree>
    <p:extLst>
      <p:ext uri="{BB962C8B-B14F-4D97-AF65-F5344CB8AC3E}">
        <p14:creationId xmlns:p14="http://schemas.microsoft.com/office/powerpoint/2010/main" val="3417291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639283" y="0"/>
            <a:ext cx="10945480" cy="1024128"/>
          </a:xfrm>
        </p:spPr>
        <p:txBody>
          <a:bodyPr rIns="0">
            <a:normAutofit/>
          </a:bodyPr>
          <a:lstStyle>
            <a:lvl1pPr>
              <a:lnSpc>
                <a:spcPct val="95000"/>
              </a:lnSpc>
              <a:defRPr sz="2800"/>
            </a:lvl1p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5DB2AE97-AC4C-7341-A1EF-46D5C7987EB8}"/>
              </a:ext>
            </a:extLst>
          </p:cNvPr>
          <p:cNvSpPr>
            <a:spLocks noGrp="1"/>
          </p:cNvSpPr>
          <p:nvPr>
            <p:ph type="body" sz="quarter" idx="11"/>
          </p:nvPr>
        </p:nvSpPr>
        <p:spPr>
          <a:xfrm>
            <a:off x="639285" y="1352940"/>
            <a:ext cx="10944705" cy="4499221"/>
          </a:xfrm>
          <a:prstGeom prst="rect">
            <a:avLst/>
          </a:prstGeom>
        </p:spPr>
        <p:txBody>
          <a:bodyPr rIns="0"/>
          <a:lstStyle>
            <a:lvl1pPr marL="210741" indent="-210741">
              <a:buClr>
                <a:schemeClr val="tx1"/>
              </a:buClr>
              <a:buFont typeface="Arial" panose="020B0604020202020204" pitchFamily="34" charset="0"/>
              <a:buChar char="•"/>
              <a:defRPr/>
            </a:lvl1pPr>
            <a:lvl2pPr marL="557213" indent="-214313">
              <a:buClr>
                <a:schemeClr val="tx1"/>
              </a:buClr>
              <a:buFont typeface="Segoe UI" panose="020B0502040204020203" pitchFamily="34" charset="0"/>
              <a:buChar char="−"/>
              <a:defRPr/>
            </a:lvl2pPr>
            <a:lvl3pPr marL="857250" indent="-128588">
              <a:buClr>
                <a:schemeClr val="tx1"/>
              </a:buClr>
              <a:buFont typeface="Wingdings" panose="05000000000000000000" pitchFamily="2" charset="2"/>
              <a:buChar char="§"/>
              <a:defRPr/>
            </a:lvl3pPr>
            <a:lvl4pPr marL="1200150" indent="-171450">
              <a:buClr>
                <a:schemeClr val="tx1"/>
              </a:buClr>
              <a:buFont typeface="Arial" panose="020B0604020202020204" pitchFamily="34" charset="0"/>
              <a:buChar char="•"/>
              <a:defRPr/>
            </a:lvl4pPr>
            <a:lvl5pPr marL="1543050" indent="-13335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84763" y="6551890"/>
            <a:ext cx="611397" cy="295950"/>
          </a:xfrm>
          <a:prstGeom prst="rect">
            <a:avLst/>
          </a:prstGeom>
        </p:spPr>
        <p:txBody>
          <a:bodyPr vert="horz" lIns="91440" tIns="45720" rIns="91440" bIns="45720" rtlCol="0" anchor="ctr"/>
          <a:lstStyle>
            <a:lvl1pPr algn="r">
              <a:defRPr sz="900">
                <a:solidFill>
                  <a:schemeClr val="tx2">
                    <a:lumMod val="50000"/>
                  </a:schemeClr>
                </a:solidFill>
              </a:defRPr>
            </a:lvl1pPr>
          </a:lstStyle>
          <a:p>
            <a:pPr>
              <a:defRPr/>
            </a:pPr>
            <a:fld id="{FEA2E03D-9F5B-5343-B21F-62525800774A}" type="slidenum">
              <a:rPr lang="en-US" smtClean="0"/>
              <a:pPr>
                <a:defRPr/>
              </a:pPr>
              <a:t>‹#›</a:t>
            </a:fld>
            <a:endParaRPr lang="en-US" dirty="0"/>
          </a:p>
        </p:txBody>
      </p:sp>
      <p:sp>
        <p:nvSpPr>
          <p:cNvPr id="10" name="Text Placeholder 6">
            <a:extLst>
              <a:ext uri="{FF2B5EF4-FFF2-40B4-BE49-F238E27FC236}">
                <a16:creationId xmlns:a16="http://schemas.microsoft.com/office/drawing/2014/main" id="{0AD7E8BC-FB72-4BD4-BD36-BD154573640F}"/>
              </a:ext>
            </a:extLst>
          </p:cNvPr>
          <p:cNvSpPr>
            <a:spLocks noGrp="1"/>
          </p:cNvSpPr>
          <p:nvPr>
            <p:ph type="body" sz="quarter" idx="13" hasCustomPrompt="1"/>
          </p:nvPr>
        </p:nvSpPr>
        <p:spPr>
          <a:xfrm>
            <a:off x="639283" y="773502"/>
            <a:ext cx="11024274" cy="579438"/>
          </a:xfrm>
          <a:prstGeom prst="rect">
            <a:avLst/>
          </a:prstGeom>
        </p:spPr>
        <p:txBody>
          <a:bodyPr lIns="0">
            <a:noAutofit/>
          </a:bodyPr>
          <a:lstStyle>
            <a:lvl1pPr marL="0" indent="0">
              <a:buNone/>
              <a:defRPr lang="en-US" sz="2000" b="0" kern="1200" dirty="0">
                <a:solidFill>
                  <a:schemeClr val="bg1">
                    <a:lumMod val="50000"/>
                  </a:schemeClr>
                </a:solidFill>
                <a:latin typeface="Segoe UI Semibold" panose="020B0702040204020203" pitchFamily="34" charset="0"/>
                <a:ea typeface="+mn-ea"/>
                <a:cs typeface="Segoe UI Semibold" panose="020B0702040204020203" pitchFamily="34" charset="0"/>
              </a:defRPr>
            </a:lvl1pPr>
            <a:lvl2pPr>
              <a:defRPr/>
            </a:lvl2pPr>
            <a:lvl3pPr>
              <a:defRPr/>
            </a:lvl3pPr>
            <a:lvl4pPr>
              <a:defRPr/>
            </a:lvl4pPr>
            <a:lvl5pPr>
              <a:defRPr/>
            </a:lvl5pPr>
          </a:lstStyle>
          <a:p>
            <a:pPr marL="228594" lvl="0" indent="-228594" algn="l" defTabSz="914377" rtl="0" eaLnBrk="1" latinLnBrk="0" hangingPunct="1">
              <a:lnSpc>
                <a:spcPts val="3100"/>
              </a:lnSpc>
              <a:spcBef>
                <a:spcPts val="600"/>
              </a:spcBef>
              <a:spcAft>
                <a:spcPts val="600"/>
              </a:spcAft>
            </a:pPr>
            <a:r>
              <a:rPr lang="en-US" dirty="0"/>
              <a:t>Edit master text styles</a:t>
            </a:r>
          </a:p>
        </p:txBody>
      </p:sp>
      <p:sp>
        <p:nvSpPr>
          <p:cNvPr id="3" name="Footer Placeholder 2"/>
          <p:cNvSpPr>
            <a:spLocks noGrp="1"/>
          </p:cNvSpPr>
          <p:nvPr>
            <p:ph type="ftr" sz="quarter" idx="14"/>
          </p:nvPr>
        </p:nvSpPr>
        <p:spPr>
          <a:xfrm>
            <a:off x="4054623" y="6551890"/>
            <a:ext cx="4114800" cy="288635"/>
          </a:xfrm>
        </p:spPr>
        <p:txBody>
          <a:bodyPr/>
          <a:lstStyle/>
          <a:p>
            <a:r>
              <a:rPr lang="en-US" kern="0" spc="100">
                <a:cs typeface="Arial Narrow"/>
              </a:rPr>
              <a:t>TENNECO CONFIDENTIAL</a:t>
            </a:r>
            <a:endParaRPr lang="en-US" kern="0" spc="100" dirty="0">
              <a:cs typeface="Arial Narrow"/>
            </a:endParaRPr>
          </a:p>
        </p:txBody>
      </p:sp>
    </p:spTree>
    <p:extLst>
      <p:ext uri="{BB962C8B-B14F-4D97-AF65-F5344CB8AC3E}">
        <p14:creationId xmlns:p14="http://schemas.microsoft.com/office/powerpoint/2010/main" val="3665885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73924" y="25400"/>
            <a:ext cx="10180320" cy="792480"/>
          </a:xfrm>
          <a:prstGeom prst="rect">
            <a:avLst/>
          </a:prstGeom>
          <a:effectLst>
            <a:outerShdw blurRad="38100" dist="12700" dir="5400000" algn="ctr" rotWithShape="0">
              <a:schemeClr val="tx1">
                <a:alpha val="0"/>
              </a:schemeClr>
            </a:outerShdw>
          </a:effectLst>
        </p:spPr>
        <p:txBody>
          <a:bodyPr anchor="ctr"/>
          <a:lstStyle>
            <a:lvl1pPr algn="l">
              <a:lnSpc>
                <a:spcPct val="90000"/>
              </a:lnSpc>
              <a:defRPr sz="2400" b="1" i="0" kern="1200" cap="all" spc="133" baseline="0">
                <a:solidFill>
                  <a:schemeClr val="tx2"/>
                </a:solidFill>
                <a:latin typeface="+mj-lt"/>
                <a:cs typeface="Arial" panose="020B0604020202020204" pitchFamily="34" charset="0"/>
              </a:defRPr>
            </a:lvl1pPr>
          </a:lstStyle>
          <a:p>
            <a:r>
              <a:rPr lang="en-US" dirty="0"/>
              <a:t>CLICK TO EDIT TITLE OF SLIDE</a:t>
            </a:r>
          </a:p>
        </p:txBody>
      </p:sp>
      <p:sp>
        <p:nvSpPr>
          <p:cNvPr id="8" name="Content Placeholder 9"/>
          <p:cNvSpPr>
            <a:spLocks noGrp="1"/>
          </p:cNvSpPr>
          <p:nvPr>
            <p:ph sz="quarter" idx="14"/>
          </p:nvPr>
        </p:nvSpPr>
        <p:spPr>
          <a:xfrm>
            <a:off x="173922" y="965200"/>
            <a:ext cx="11903777" cy="5511800"/>
          </a:xfrm>
          <a:prstGeom prst="rect">
            <a:avLst/>
          </a:prstGeom>
        </p:spPr>
        <p:txBody>
          <a:bodyPr/>
          <a:lstStyle>
            <a:lvl1pPr marL="230712" indent="-230712">
              <a:buClr>
                <a:schemeClr val="tx1"/>
              </a:buClr>
              <a:defRPr sz="2133">
                <a:latin typeface="+mj-lt"/>
                <a:cs typeface="Arial" panose="020B0604020202020204" pitchFamily="34" charset="0"/>
              </a:defRPr>
            </a:lvl1pPr>
            <a:lvl2pPr marL="920728" indent="-311143">
              <a:buClr>
                <a:schemeClr val="tx1"/>
              </a:buClr>
              <a:defRPr sz="1867">
                <a:latin typeface="+mj-lt"/>
                <a:cs typeface="Arial" panose="020B0604020202020204" pitchFamily="34" charset="0"/>
              </a:defRPr>
            </a:lvl2pPr>
            <a:lvl3pPr marL="1449881" indent="-230712">
              <a:buClr>
                <a:schemeClr val="tx1"/>
              </a:buClr>
              <a:defRPr sz="1600">
                <a:latin typeface="+mj-lt"/>
                <a:cs typeface="Arial" panose="020B0604020202020204" pitchFamily="34" charset="0"/>
              </a:defRPr>
            </a:lvl3pPr>
            <a:lvl4pPr marL="2059466" indent="-230712">
              <a:buClr>
                <a:schemeClr val="tx1"/>
              </a:buClr>
              <a:defRPr sz="1467">
                <a:latin typeface="+mj-lt"/>
                <a:cs typeface="Arial" panose="020B0604020202020204" pitchFamily="34" charset="0"/>
              </a:defRPr>
            </a:lvl4pPr>
            <a:lvl5pPr marL="2669051" indent="-230712">
              <a:buClr>
                <a:schemeClr val="tx1"/>
              </a:buClr>
              <a:defRPr sz="1467">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4B308653-497E-E447-BFB4-165317EC8986}"/>
              </a:ext>
            </a:extLst>
          </p:cNvPr>
          <p:cNvSpPr>
            <a:spLocks noGrp="1"/>
          </p:cNvSpPr>
          <p:nvPr>
            <p:ph type="dt" sz="half" idx="2"/>
          </p:nvPr>
        </p:nvSpPr>
        <p:spPr>
          <a:xfrm>
            <a:off x="5473700" y="6517218"/>
            <a:ext cx="1244600" cy="366183"/>
          </a:xfrm>
          <a:prstGeom prst="rect">
            <a:avLst/>
          </a:prstGeom>
        </p:spPr>
        <p:txBody>
          <a:bodyPr vert="horz" lIns="91440" tIns="45720" rIns="91440" bIns="45720" rtlCol="0" anchor="ctr"/>
          <a:lstStyle>
            <a:lvl1pPr algn="ctr">
              <a:defRPr sz="933">
                <a:solidFill>
                  <a:schemeClr val="tx1"/>
                </a:solidFill>
                <a:latin typeface="+mj-lt"/>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Arial"/>
                <a:ea typeface="+mn-ea"/>
                <a:cs typeface="+mn-cs"/>
              </a:rPr>
              <a:t>March 31, 2021</a:t>
            </a:r>
            <a:endParaRPr kumimoji="0" lang="en-US" sz="933"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4">
            <a:extLst>
              <a:ext uri="{FF2B5EF4-FFF2-40B4-BE49-F238E27FC236}">
                <a16:creationId xmlns:a16="http://schemas.microsoft.com/office/drawing/2014/main" id="{3E039B18-8DF8-2848-829F-376DDCE638A5}"/>
              </a:ext>
            </a:extLst>
          </p:cNvPr>
          <p:cNvSpPr>
            <a:spLocks noGrp="1"/>
          </p:cNvSpPr>
          <p:nvPr>
            <p:ph type="ftr" sz="quarter" idx="3"/>
          </p:nvPr>
        </p:nvSpPr>
        <p:spPr>
          <a:xfrm>
            <a:off x="126999" y="6517218"/>
            <a:ext cx="4813300" cy="366183"/>
          </a:xfrm>
          <a:prstGeom prst="rect">
            <a:avLst/>
          </a:prstGeom>
        </p:spPr>
        <p:txBody>
          <a:bodyPr vert="horz" lIns="91440" tIns="45720" rIns="91440" bIns="45720" rtlCol="0" anchor="ctr"/>
          <a:lstStyle>
            <a:lvl1pPr algn="l">
              <a:defRPr sz="933">
                <a:solidFill>
                  <a:schemeClr val="tx1"/>
                </a:solidFill>
                <a:latin typeface="+mj-l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933" b="0" i="0" u="none" strike="noStrike" kern="1200" cap="none" spc="0" normalizeH="0" baseline="0" noProof="0">
                <a:ln>
                  <a:noFill/>
                </a:ln>
                <a:solidFill>
                  <a:srgbClr val="000000"/>
                </a:solidFill>
                <a:effectLst/>
                <a:uLnTx/>
                <a:uFillTx/>
                <a:latin typeface="Arial"/>
                <a:ea typeface="+mn-ea"/>
                <a:cs typeface="+mn-cs"/>
              </a:rPr>
              <a:t>© 2021 Tenneco Inc. | Data Classification: Internal</a:t>
            </a:r>
            <a:endParaRPr kumimoji="0" lang="en-US" sz="933"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Slide Number Placeholder 5">
            <a:extLst>
              <a:ext uri="{FF2B5EF4-FFF2-40B4-BE49-F238E27FC236}">
                <a16:creationId xmlns:a16="http://schemas.microsoft.com/office/drawing/2014/main" id="{4CAF1A81-C592-CA41-8952-7B99C632C76C}"/>
              </a:ext>
            </a:extLst>
          </p:cNvPr>
          <p:cNvSpPr>
            <a:spLocks noGrp="1"/>
          </p:cNvSpPr>
          <p:nvPr>
            <p:ph type="sldNum" sz="quarter" idx="4"/>
          </p:nvPr>
        </p:nvSpPr>
        <p:spPr>
          <a:xfrm>
            <a:off x="11436097" y="6517218"/>
            <a:ext cx="622300" cy="366183"/>
          </a:xfrm>
          <a:prstGeom prst="rect">
            <a:avLst/>
          </a:prstGeom>
        </p:spPr>
        <p:txBody>
          <a:bodyPr vert="horz" lIns="91440" tIns="45720" rIns="91440" bIns="45720" rtlCol="0" anchor="ctr"/>
          <a:lstStyle>
            <a:lvl1pPr algn="r">
              <a:defRPr sz="933">
                <a:solidFill>
                  <a:schemeClr val="tx1"/>
                </a:solidFill>
                <a:latin typeface="+mj-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EF0F7D6-6122-4A03-974B-34EAD579BBE9}" type="slidenum">
              <a:rPr kumimoji="0" lang="en-US" sz="933"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33"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1582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8ED6-8363-4F9D-AF02-51EF82630B6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6B5F742-2569-49D4-8C59-24C9B650AD27}"/>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574456A8-9ADE-4D04-B1EC-631C1CF2DA27}"/>
              </a:ext>
            </a:extLst>
          </p:cNvPr>
          <p:cNvSpPr>
            <a:spLocks noGrp="1"/>
          </p:cNvSpPr>
          <p:nvPr>
            <p:ph type="ftr" sz="quarter" idx="11"/>
          </p:nvPr>
        </p:nvSpPr>
        <p:spPr/>
        <p:txBody>
          <a:bodyPr/>
          <a:lstStyle/>
          <a:p>
            <a:r>
              <a:rPr lang="en-US" kern="0" spc="100" dirty="0">
                <a:cs typeface="Arial Narrow"/>
              </a:rPr>
              <a:t>TENNECO CONFIDENTIAL</a:t>
            </a:r>
          </a:p>
        </p:txBody>
      </p:sp>
      <p:sp>
        <p:nvSpPr>
          <p:cNvPr id="5" name="Text Placeholder 2">
            <a:extLst>
              <a:ext uri="{FF2B5EF4-FFF2-40B4-BE49-F238E27FC236}">
                <a16:creationId xmlns:a16="http://schemas.microsoft.com/office/drawing/2014/main" id="{C98C734D-F42D-4E59-BD43-D60C6ED55D30}"/>
              </a:ext>
            </a:extLst>
          </p:cNvPr>
          <p:cNvSpPr>
            <a:spLocks noGrp="1"/>
          </p:cNvSpPr>
          <p:nvPr>
            <p:ph type="body" sz="quarter" idx="12"/>
          </p:nvPr>
        </p:nvSpPr>
        <p:spPr>
          <a:xfrm>
            <a:off x="639288" y="1352940"/>
            <a:ext cx="10944705" cy="4499221"/>
          </a:xfrm>
          <a:prstGeom prst="rect">
            <a:avLst/>
          </a:prstGeom>
        </p:spPr>
        <p:txBody>
          <a:bodyPr rIns="0"/>
          <a:lstStyle>
            <a:lvl1pPr marL="210731" indent="-210731">
              <a:buClr>
                <a:schemeClr val="tx1"/>
              </a:buClr>
              <a:buFont typeface="Arial" panose="020B0604020202020204" pitchFamily="34" charset="0"/>
              <a:buChar char="•"/>
              <a:defRPr/>
            </a:lvl1pPr>
            <a:lvl2pPr marL="557185" indent="-214303">
              <a:buClr>
                <a:schemeClr val="tx1"/>
              </a:buClr>
              <a:buFont typeface="Segoe UI" panose="020B0502040204020203" pitchFamily="34" charset="0"/>
              <a:buChar char="−"/>
              <a:defRPr/>
            </a:lvl2pPr>
            <a:lvl3pPr marL="857208" indent="-128582">
              <a:buClr>
                <a:schemeClr val="tx1"/>
              </a:buClr>
              <a:buFont typeface="Wingdings" panose="05000000000000000000" pitchFamily="2" charset="2"/>
              <a:buChar char="§"/>
              <a:defRPr/>
            </a:lvl3pPr>
            <a:lvl4pPr marL="1200091" indent="-171442">
              <a:buClr>
                <a:schemeClr val="tx1"/>
              </a:buClr>
              <a:buFont typeface="Arial" panose="020B0604020202020204" pitchFamily="34" charset="0"/>
              <a:buChar char="•"/>
              <a:defRPr/>
            </a:lvl4pPr>
            <a:lvl5pPr marL="1542973" indent="-133343">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a:extLst>
              <a:ext uri="{FF2B5EF4-FFF2-40B4-BE49-F238E27FC236}">
                <a16:creationId xmlns:a16="http://schemas.microsoft.com/office/drawing/2014/main" id="{E988EBFC-29BE-4360-BB12-6214FABC4CB2}"/>
              </a:ext>
            </a:extLst>
          </p:cNvPr>
          <p:cNvSpPr>
            <a:spLocks noGrp="1"/>
          </p:cNvSpPr>
          <p:nvPr>
            <p:ph type="body" sz="quarter" idx="13" hasCustomPrompt="1"/>
          </p:nvPr>
        </p:nvSpPr>
        <p:spPr>
          <a:xfrm>
            <a:off x="639284" y="773502"/>
            <a:ext cx="11024275" cy="579438"/>
          </a:xfrm>
          <a:prstGeom prst="rect">
            <a:avLst/>
          </a:prstGeom>
        </p:spPr>
        <p:txBody>
          <a:bodyPr lIns="0">
            <a:noAutofit/>
          </a:bodyPr>
          <a:lstStyle>
            <a:lvl1pPr marL="0" indent="0">
              <a:buNone/>
              <a:defRPr lang="en-US" sz="2000" b="0" kern="1200" dirty="0">
                <a:solidFill>
                  <a:schemeClr val="bg1">
                    <a:lumMod val="50000"/>
                  </a:schemeClr>
                </a:solidFill>
                <a:latin typeface="Segoe UI Semibold" panose="020B0702040204020203" pitchFamily="34" charset="0"/>
                <a:ea typeface="+mn-ea"/>
                <a:cs typeface="Segoe UI Semibold" panose="020B0702040204020203" pitchFamily="34" charset="0"/>
              </a:defRPr>
            </a:lvl1pPr>
            <a:lvl2pPr>
              <a:defRPr/>
            </a:lvl2pPr>
            <a:lvl3pPr>
              <a:defRPr/>
            </a:lvl3pPr>
            <a:lvl4pPr>
              <a:defRPr/>
            </a:lvl4pPr>
            <a:lvl5pPr>
              <a:defRPr/>
            </a:lvl5pPr>
          </a:lstStyle>
          <a:p>
            <a:pPr marL="228584" lvl="0" indent="-228584" algn="l" defTabSz="914332" rtl="0" eaLnBrk="1" latinLnBrk="0" hangingPunct="1">
              <a:lnSpc>
                <a:spcPts val="3100"/>
              </a:lnSpc>
              <a:spcBef>
                <a:spcPts val="600"/>
              </a:spcBef>
              <a:spcAft>
                <a:spcPts val="600"/>
              </a:spcAft>
            </a:pPr>
            <a:r>
              <a:rPr lang="en-US" dirty="0"/>
              <a:t>Edit master text styles</a:t>
            </a:r>
          </a:p>
        </p:txBody>
      </p:sp>
    </p:spTree>
    <p:extLst>
      <p:ext uri="{BB962C8B-B14F-4D97-AF65-F5344CB8AC3E}">
        <p14:creationId xmlns:p14="http://schemas.microsoft.com/office/powerpoint/2010/main" val="194517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7AA2-AE70-4763-B0DC-4966B08E456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67B0037-19AF-4121-8852-EB29F71BE2FC}"/>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CB0E5B40-3B18-427C-B257-AA2C6CA3F3BF}"/>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Tree>
    <p:extLst>
      <p:ext uri="{BB962C8B-B14F-4D97-AF65-F5344CB8AC3E}">
        <p14:creationId xmlns:p14="http://schemas.microsoft.com/office/powerpoint/2010/main" val="131847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C2B90-2B20-4387-924A-DB55181F7F61}"/>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71B0A03C-6423-4B31-B963-24EA0E143D29}"/>
              </a:ext>
            </a:extLst>
          </p:cNvPr>
          <p:cNvSpPr>
            <a:spLocks noGrp="1"/>
          </p:cNvSpPr>
          <p:nvPr>
            <p:ph type="ftr" sz="quarter" idx="11"/>
          </p:nvPr>
        </p:nvSpPr>
        <p:spPr/>
        <p:txBody>
          <a:bodyPr/>
          <a:lstStyle/>
          <a:p>
            <a:r>
              <a:rPr lang="en-US" kern="0" spc="100" dirty="0">
                <a:cs typeface="Arial Narrow"/>
              </a:rPr>
              <a:t>TENNECO CONFIDENTIAL</a:t>
            </a:r>
          </a:p>
        </p:txBody>
      </p:sp>
    </p:spTree>
    <p:extLst>
      <p:ext uri="{BB962C8B-B14F-4D97-AF65-F5344CB8AC3E}">
        <p14:creationId xmlns:p14="http://schemas.microsoft.com/office/powerpoint/2010/main" val="37665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highligh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72A846-13CB-434A-A5D8-6DF5C4A11D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a:off x="7072421" y="0"/>
            <a:ext cx="416951" cy="6858000"/>
          </a:xfrm>
          <a:prstGeom prst="rect">
            <a:avLst/>
          </a:prstGeom>
        </p:spPr>
      </p:pic>
      <p:sp>
        <p:nvSpPr>
          <p:cNvPr id="6" name="Rectangle 5">
            <a:extLst>
              <a:ext uri="{FF2B5EF4-FFF2-40B4-BE49-F238E27FC236}">
                <a16:creationId xmlns:a16="http://schemas.microsoft.com/office/drawing/2014/main" id="{6852ED9D-A47B-439C-9538-591DEFF73947}"/>
              </a:ext>
            </a:extLst>
          </p:cNvPr>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ea typeface="+mn-ea"/>
              <a:cs typeface="+mn-cs"/>
              <a:sym typeface="+mn-lt"/>
            </a:endParaRPr>
          </a:p>
        </p:txBody>
      </p:sp>
      <p:sp>
        <p:nvSpPr>
          <p:cNvPr id="2" name="Title 1">
            <a:extLst>
              <a:ext uri="{FF2B5EF4-FFF2-40B4-BE49-F238E27FC236}">
                <a16:creationId xmlns:a16="http://schemas.microsoft.com/office/drawing/2014/main" id="{E95A188B-BF82-437F-B848-57668AEE9CA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8DF8F0-E567-47A8-95DB-5EA1DEFB3ECF}"/>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66E84863-D9F7-49B5-8BAA-17ADE66A3CFB}"/>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Tree>
    <p:extLst>
      <p:ext uri="{BB962C8B-B14F-4D97-AF65-F5344CB8AC3E}">
        <p14:creationId xmlns:p14="http://schemas.microsoft.com/office/powerpoint/2010/main" val="337657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highlight2">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2E193-8E73-4261-AA3C-D7D8A3FBD9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a:off x="8947713" y="0"/>
            <a:ext cx="416951" cy="6858000"/>
          </a:xfrm>
          <a:prstGeom prst="rect">
            <a:avLst/>
          </a:prstGeom>
        </p:spPr>
      </p:pic>
      <p:sp>
        <p:nvSpPr>
          <p:cNvPr id="6" name="Rectangle 5">
            <a:extLst>
              <a:ext uri="{FF2B5EF4-FFF2-40B4-BE49-F238E27FC236}">
                <a16:creationId xmlns:a16="http://schemas.microsoft.com/office/drawing/2014/main" id="{3A078545-1CC2-4F91-AD6A-4A06A58E78E6}"/>
              </a:ext>
            </a:extLst>
          </p:cNvPr>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ea typeface="+mn-ea"/>
              <a:cs typeface="+mn-cs"/>
              <a:sym typeface="+mn-lt"/>
            </a:endParaRPr>
          </a:p>
        </p:txBody>
      </p:sp>
      <p:sp>
        <p:nvSpPr>
          <p:cNvPr id="2" name="Title 1">
            <a:extLst>
              <a:ext uri="{FF2B5EF4-FFF2-40B4-BE49-F238E27FC236}">
                <a16:creationId xmlns:a16="http://schemas.microsoft.com/office/drawing/2014/main" id="{2541BC86-EBD7-4A7E-A680-E5498B687F3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37BF3A-F27A-4A33-93C4-91397D4AD309}"/>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B69B0B35-81B4-49C4-89F3-8CC8A093AED6}"/>
              </a:ext>
            </a:extLst>
          </p:cNvPr>
          <p:cNvSpPr>
            <a:spLocks noGrp="1"/>
          </p:cNvSpPr>
          <p:nvPr>
            <p:ph type="ftr" sz="quarter" idx="11"/>
          </p:nvPr>
        </p:nvSpPr>
        <p:spPr/>
        <p:txBody>
          <a:bodyPr/>
          <a:lstStyle/>
          <a:p>
            <a:r>
              <a:rPr lang="en-US" kern="0" spc="100" dirty="0">
                <a:cs typeface="Arial Narrow"/>
              </a:rPr>
              <a:t>TENNECO CONFIDENTIAL</a:t>
            </a:r>
          </a:p>
        </p:txBody>
      </p:sp>
    </p:spTree>
    <p:extLst>
      <p:ext uri="{BB962C8B-B14F-4D97-AF65-F5344CB8AC3E}">
        <p14:creationId xmlns:p14="http://schemas.microsoft.com/office/powerpoint/2010/main" val="226895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itl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C6D8A-EAF2-4184-B2B9-06CE83E593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flipH="1">
            <a:off x="3770079" y="0"/>
            <a:ext cx="416951" cy="6858000"/>
          </a:xfrm>
          <a:prstGeom prst="rect">
            <a:avLst/>
          </a:prstGeom>
        </p:spPr>
      </p:pic>
      <p:sp>
        <p:nvSpPr>
          <p:cNvPr id="6" name="Rectangle 5">
            <a:extLst>
              <a:ext uri="{FF2B5EF4-FFF2-40B4-BE49-F238E27FC236}">
                <a16:creationId xmlns:a16="http://schemas.microsoft.com/office/drawing/2014/main" id="{75D79AF4-5ADB-4E5E-A0E8-09488166DD3C}"/>
              </a:ext>
            </a:extLst>
          </p:cNvPr>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ea typeface="+mn-ea"/>
              <a:cs typeface="+mn-cs"/>
              <a:sym typeface="+mn-lt"/>
            </a:endParaRPr>
          </a:p>
        </p:txBody>
      </p:sp>
      <p:sp>
        <p:nvSpPr>
          <p:cNvPr id="3" name="Slide Number Placeholder 2">
            <a:extLst>
              <a:ext uri="{FF2B5EF4-FFF2-40B4-BE49-F238E27FC236}">
                <a16:creationId xmlns:a16="http://schemas.microsoft.com/office/drawing/2014/main" id="{CB48811F-3B8D-4521-90DD-8FC1D7171817}"/>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E84AA5B8-A64C-4BFD-8BD2-5F309722514B}"/>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pic>
        <p:nvPicPr>
          <p:cNvPr id="7" name="Picture 6">
            <a:extLst>
              <a:ext uri="{FF2B5EF4-FFF2-40B4-BE49-F238E27FC236}">
                <a16:creationId xmlns:a16="http://schemas.microsoft.com/office/drawing/2014/main" id="{202F6158-E6CC-4A3C-873E-D5329FA4EE8D}"/>
              </a:ext>
            </a:extLst>
          </p:cNvPr>
          <p:cNvPicPr>
            <a:picLocks noChangeAspect="1"/>
          </p:cNvPicPr>
          <p:nvPr userDrawn="1"/>
        </p:nvPicPr>
        <p:blipFill>
          <a:blip r:embed="rId3"/>
          <a:stretch>
            <a:fillRect/>
          </a:stretch>
        </p:blipFill>
        <p:spPr>
          <a:xfrm>
            <a:off x="11050953" y="6551894"/>
            <a:ext cx="894047" cy="212147"/>
          </a:xfrm>
          <a:prstGeom prst="rect">
            <a:avLst/>
          </a:prstGeom>
        </p:spPr>
      </p:pic>
      <p:sp>
        <p:nvSpPr>
          <p:cNvPr id="8" name="Title 1">
            <a:extLst>
              <a:ext uri="{FF2B5EF4-FFF2-40B4-BE49-F238E27FC236}">
                <a16:creationId xmlns:a16="http://schemas.microsoft.com/office/drawing/2014/main" id="{7A2DD649-0489-4979-8F1F-45B96BAB3BD4}"/>
              </a:ext>
            </a:extLst>
          </p:cNvPr>
          <p:cNvSpPr>
            <a:spLocks noGrp="1"/>
          </p:cNvSpPr>
          <p:nvPr>
            <p:ph type="title"/>
          </p:nvPr>
        </p:nvSpPr>
        <p:spPr>
          <a:xfrm>
            <a:off x="528623" y="407695"/>
            <a:ext cx="3130798" cy="1024128"/>
          </a:xfrm>
        </p:spPr>
        <p:txBody>
          <a:bodyPr/>
          <a:lstStyle/>
          <a:p>
            <a:r>
              <a:rPr lang="en-US"/>
              <a:t>Click to edit Master title style</a:t>
            </a:r>
          </a:p>
        </p:txBody>
      </p:sp>
    </p:spTree>
    <p:extLst>
      <p:ext uri="{BB962C8B-B14F-4D97-AF65-F5344CB8AC3E}">
        <p14:creationId xmlns:p14="http://schemas.microsoft.com/office/powerpoint/2010/main" val="292422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title2">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10717-7859-41CE-98B5-CB15EB4856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9398" t="8741" r="101" b="27"/>
          <a:stretch/>
        </p:blipFill>
        <p:spPr bwMode="ltGray">
          <a:xfrm flipH="1">
            <a:off x="2931574" y="6673"/>
            <a:ext cx="416951" cy="6858000"/>
          </a:xfrm>
          <a:prstGeom prst="rect">
            <a:avLst/>
          </a:prstGeom>
        </p:spPr>
      </p:pic>
      <p:sp>
        <p:nvSpPr>
          <p:cNvPr id="6" name="Rectangle 5">
            <a:extLst>
              <a:ext uri="{FF2B5EF4-FFF2-40B4-BE49-F238E27FC236}">
                <a16:creationId xmlns:a16="http://schemas.microsoft.com/office/drawing/2014/main" id="{1DFDBCF1-5D66-4C84-A5DD-86ECE33A6C65}"/>
              </a:ext>
            </a:extLst>
          </p:cNvPr>
          <p:cNvSpPr/>
          <p:nvPr userDrawn="1"/>
        </p:nvSpPr>
        <p:spPr bwMode="ltGray">
          <a:xfrm>
            <a:off x="3245747" y="5368"/>
            <a:ext cx="8942095"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ea typeface="+mn-ea"/>
              <a:cs typeface="+mn-cs"/>
              <a:sym typeface="+mn-lt"/>
            </a:endParaRPr>
          </a:p>
        </p:txBody>
      </p:sp>
      <p:sp>
        <p:nvSpPr>
          <p:cNvPr id="3" name="Slide Number Placeholder 2">
            <a:extLst>
              <a:ext uri="{FF2B5EF4-FFF2-40B4-BE49-F238E27FC236}">
                <a16:creationId xmlns:a16="http://schemas.microsoft.com/office/drawing/2014/main" id="{52E10767-F91B-42EF-BCE0-E24EE8DBC5B4}"/>
              </a:ext>
            </a:extLst>
          </p:cNvPr>
          <p:cNvSpPr>
            <a:spLocks noGrp="1"/>
          </p:cNvSpPr>
          <p:nvPr>
            <p:ph type="sldNum" sz="quarter" idx="10"/>
          </p:nvPr>
        </p:nvSpPr>
        <p:spPr/>
        <p:txBody>
          <a:bodyPr/>
          <a:lstStyle/>
          <a:p>
            <a:pPr>
              <a:defRPr/>
            </a:pPr>
            <a:fld id="{FEA2E03D-9F5B-5343-B21F-62525800774A}" type="slidenum">
              <a:rPr lang="en-US" smtClean="0"/>
              <a:pPr>
                <a:defRPr/>
              </a:pPr>
              <a:t>‹#›</a:t>
            </a:fld>
            <a:endParaRPr lang="en-US" dirty="0"/>
          </a:p>
        </p:txBody>
      </p:sp>
      <p:sp>
        <p:nvSpPr>
          <p:cNvPr id="4" name="Footer Placeholder 3">
            <a:extLst>
              <a:ext uri="{FF2B5EF4-FFF2-40B4-BE49-F238E27FC236}">
                <a16:creationId xmlns:a16="http://schemas.microsoft.com/office/drawing/2014/main" id="{8E854345-B904-48D7-B919-B1FC5E99194C}"/>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pic>
        <p:nvPicPr>
          <p:cNvPr id="7" name="Picture 6">
            <a:extLst>
              <a:ext uri="{FF2B5EF4-FFF2-40B4-BE49-F238E27FC236}">
                <a16:creationId xmlns:a16="http://schemas.microsoft.com/office/drawing/2014/main" id="{38C53371-739D-44E7-BF8A-C608C5C0C7E5}"/>
              </a:ext>
            </a:extLst>
          </p:cNvPr>
          <p:cNvPicPr>
            <a:picLocks noChangeAspect="1"/>
          </p:cNvPicPr>
          <p:nvPr userDrawn="1"/>
        </p:nvPicPr>
        <p:blipFill>
          <a:blip r:embed="rId3"/>
          <a:stretch>
            <a:fillRect/>
          </a:stretch>
        </p:blipFill>
        <p:spPr>
          <a:xfrm>
            <a:off x="11050953" y="6551894"/>
            <a:ext cx="894047" cy="212147"/>
          </a:xfrm>
          <a:prstGeom prst="rect">
            <a:avLst/>
          </a:prstGeom>
        </p:spPr>
      </p:pic>
      <p:sp>
        <p:nvSpPr>
          <p:cNvPr id="8" name="Title 1">
            <a:extLst>
              <a:ext uri="{FF2B5EF4-FFF2-40B4-BE49-F238E27FC236}">
                <a16:creationId xmlns:a16="http://schemas.microsoft.com/office/drawing/2014/main" id="{E204EE22-9564-48F6-A4D6-76ABD3C5A4CE}"/>
              </a:ext>
            </a:extLst>
          </p:cNvPr>
          <p:cNvSpPr>
            <a:spLocks noGrp="1"/>
          </p:cNvSpPr>
          <p:nvPr>
            <p:ph type="title"/>
          </p:nvPr>
        </p:nvSpPr>
        <p:spPr>
          <a:xfrm>
            <a:off x="528623" y="407695"/>
            <a:ext cx="2499963" cy="1438578"/>
          </a:xfrm>
        </p:spPr>
        <p:txBody>
          <a:bodyPr/>
          <a:lstStyle/>
          <a:p>
            <a:r>
              <a:rPr lang="en-US"/>
              <a:t>Click to edit Master title style</a:t>
            </a:r>
          </a:p>
        </p:txBody>
      </p:sp>
    </p:spTree>
    <p:extLst>
      <p:ext uri="{BB962C8B-B14F-4D97-AF65-F5344CB8AC3E}">
        <p14:creationId xmlns:p14="http://schemas.microsoft.com/office/powerpoint/2010/main" val="365892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283" y="0"/>
            <a:ext cx="10945480" cy="1024128"/>
          </a:xfrm>
          <a:prstGeom prst="rect">
            <a:avLst/>
          </a:prstGeom>
        </p:spPr>
        <p:txBody>
          <a:bodyPr vert="horz" lIns="0" tIns="45720" rIns="9144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39283" y="135957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1584764" y="6621779"/>
            <a:ext cx="611397" cy="212148"/>
          </a:xfrm>
          <a:prstGeom prst="rect">
            <a:avLst/>
          </a:prstGeom>
        </p:spPr>
        <p:txBody>
          <a:bodyPr vert="horz" lIns="91440" tIns="45720" rIns="91440" bIns="45720" rtlCol="0" anchor="ctr"/>
          <a:lstStyle>
            <a:lvl1pPr algn="r">
              <a:defRPr sz="800">
                <a:solidFill>
                  <a:schemeClr val="bg1">
                    <a:lumMod val="50000"/>
                  </a:schemeClr>
                </a:solidFill>
              </a:defRPr>
            </a:lvl1pPr>
          </a:lstStyle>
          <a:p>
            <a:pPr>
              <a:defRPr/>
            </a:pPr>
            <a:fld id="{FEA2E03D-9F5B-5343-B21F-62525800774A}" type="slidenum">
              <a:rPr lang="en-US" smtClean="0"/>
              <a:pPr>
                <a:defRPr/>
              </a:pPr>
              <a:t>‹#›</a:t>
            </a:fld>
            <a:endParaRPr lang="en-US" dirty="0"/>
          </a:p>
        </p:txBody>
      </p:sp>
      <p:pic>
        <p:nvPicPr>
          <p:cNvPr id="8" name="Picture 7">
            <a:extLst>
              <a:ext uri="{FF2B5EF4-FFF2-40B4-BE49-F238E27FC236}">
                <a16:creationId xmlns:a16="http://schemas.microsoft.com/office/drawing/2014/main" id="{8989C958-A283-8F4B-856A-D0648BBC430D}"/>
              </a:ext>
            </a:extLst>
          </p:cNvPr>
          <p:cNvPicPr>
            <a:picLocks noChangeAspect="1"/>
          </p:cNvPicPr>
          <p:nvPr userDrawn="1"/>
        </p:nvPicPr>
        <p:blipFill>
          <a:blip r:embed="rId25"/>
          <a:stretch>
            <a:fillRect/>
          </a:stretch>
        </p:blipFill>
        <p:spPr>
          <a:xfrm>
            <a:off x="11050953" y="6551894"/>
            <a:ext cx="894047" cy="212147"/>
          </a:xfrm>
          <a:prstGeom prst="rect">
            <a:avLst/>
          </a:prstGeom>
        </p:spPr>
      </p:pic>
      <p:sp>
        <p:nvSpPr>
          <p:cNvPr id="5" name="Footer Placeholder 4"/>
          <p:cNvSpPr>
            <a:spLocks noGrp="1"/>
          </p:cNvSpPr>
          <p:nvPr>
            <p:ph type="ftr" sz="quarter" idx="3"/>
          </p:nvPr>
        </p:nvSpPr>
        <p:spPr>
          <a:xfrm>
            <a:off x="4054623" y="6559207"/>
            <a:ext cx="4114800" cy="288635"/>
          </a:xfrm>
          <a:prstGeom prst="rect">
            <a:avLst/>
          </a:prstGeom>
        </p:spPr>
        <p:txBody>
          <a:bodyPr vert="horz" lIns="91440" tIns="45720" rIns="91440" bIns="45720" rtlCol="0" anchor="ctr"/>
          <a:lstStyle>
            <a:lvl1pPr algn="ctr">
              <a:defRPr sz="751">
                <a:solidFill>
                  <a:schemeClr val="bg1">
                    <a:lumMod val="50000"/>
                  </a:schemeClr>
                </a:solidFill>
                <a:latin typeface="+mn-lt"/>
              </a:defRPr>
            </a:lvl1pPr>
          </a:lstStyle>
          <a:p>
            <a:r>
              <a:rPr lang="en-US" kern="0" spc="100" dirty="0">
                <a:cs typeface="Arial Narrow"/>
              </a:rPr>
              <a:t>TENNECO CONFIDENTIAL</a:t>
            </a:r>
          </a:p>
        </p:txBody>
      </p:sp>
    </p:spTree>
    <p:extLst>
      <p:ext uri="{BB962C8B-B14F-4D97-AF65-F5344CB8AC3E}">
        <p14:creationId xmlns:p14="http://schemas.microsoft.com/office/powerpoint/2010/main" val="1890823544"/>
      </p:ext>
    </p:extLst>
  </p:cSld>
  <p:clrMap bg1="lt1" tx1="dk1" bg2="lt2" tx2="dk2" accent1="accent1" accent2="accent2" accent3="accent3" accent4="accent4" accent5="accent5" accent6="accent6" hlink="hlink" folHlink="folHlink"/>
  <p:sldLayoutIdLst>
    <p:sldLayoutId id="2147483785" r:id="rId1"/>
    <p:sldLayoutId id="2147483871" r:id="rId2"/>
    <p:sldLayoutId id="2147483856" r:id="rId3"/>
    <p:sldLayoutId id="2147483868" r:id="rId4"/>
    <p:sldLayoutId id="2147483857" r:id="rId5"/>
    <p:sldLayoutId id="2147483858" r:id="rId6"/>
    <p:sldLayoutId id="2147483859" r:id="rId7"/>
    <p:sldLayoutId id="2147483860" r:id="rId8"/>
    <p:sldLayoutId id="2147483861" r:id="rId9"/>
    <p:sldLayoutId id="2147483864" r:id="rId10"/>
    <p:sldLayoutId id="2147483865" r:id="rId11"/>
    <p:sldLayoutId id="2147483862" r:id="rId12"/>
    <p:sldLayoutId id="2147483863" r:id="rId13"/>
    <p:sldLayoutId id="2147483866" r:id="rId14"/>
    <p:sldLayoutId id="2147483872" r:id="rId15"/>
    <p:sldLayoutId id="2147483877" r:id="rId16"/>
    <p:sldLayoutId id="2147483876" r:id="rId17"/>
    <p:sldLayoutId id="2147483875" r:id="rId18"/>
    <p:sldLayoutId id="2147483793" r:id="rId19"/>
    <p:sldLayoutId id="2147483878" r:id="rId20"/>
    <p:sldLayoutId id="2147483879" r:id="rId21"/>
    <p:sldLayoutId id="2147483881" r:id="rId22"/>
    <p:sldLayoutId id="2147483882" r:id="rId23"/>
  </p:sldLayoutIdLst>
  <p:hf hdr="0" dt="0"/>
  <p:txStyles>
    <p:titleStyle>
      <a:lvl1pPr algn="l" defTabSz="342882"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10731" indent="-210731" algn="l" defTabSz="342882" rtl="0" eaLnBrk="1" latinLnBrk="0" hangingPunct="1">
        <a:spcBef>
          <a:spcPct val="20000"/>
        </a:spcBef>
        <a:buClr>
          <a:schemeClr val="tx1"/>
        </a:buClr>
        <a:buSzPct val="110000"/>
        <a:buFont typeface="Arial" panose="020B0604020202020204" pitchFamily="34" charset="0"/>
        <a:buChar char="•"/>
        <a:defRPr sz="2200" b="0" kern="1200">
          <a:solidFill>
            <a:schemeClr val="tx1"/>
          </a:solidFill>
          <a:latin typeface="+mn-lt"/>
          <a:ea typeface="+mn-ea"/>
          <a:cs typeface="+mn-cs"/>
        </a:defRPr>
      </a:lvl1pPr>
      <a:lvl2pPr marL="557185" indent="-214303" algn="l" defTabSz="342882" rtl="0" eaLnBrk="1" latinLnBrk="0" hangingPunct="1">
        <a:spcBef>
          <a:spcPct val="20000"/>
        </a:spcBef>
        <a:buClr>
          <a:schemeClr val="tx1"/>
        </a:buClr>
        <a:buFont typeface="Segoe UI" panose="020B0502040204020203" pitchFamily="34" charset="0"/>
        <a:buChar char="−"/>
        <a:defRPr sz="1800" kern="1200">
          <a:solidFill>
            <a:schemeClr val="tx1"/>
          </a:solidFill>
          <a:latin typeface="+mn-lt"/>
          <a:ea typeface="+mn-ea"/>
          <a:cs typeface="+mn-cs"/>
        </a:defRPr>
      </a:lvl2pPr>
      <a:lvl3pPr marL="857208" indent="-128582" algn="l" defTabSz="342882" rtl="0" eaLnBrk="1" latinLnBrk="0" hangingPunct="1">
        <a:spcBef>
          <a:spcPct val="20000"/>
        </a:spcBef>
        <a:buClr>
          <a:schemeClr val="tx1"/>
        </a:buClr>
        <a:buSzPct val="110000"/>
        <a:buFont typeface="Wingdings" panose="05000000000000000000" pitchFamily="2" charset="2"/>
        <a:buChar char="§"/>
        <a:defRPr sz="1600" kern="1200">
          <a:solidFill>
            <a:schemeClr val="tx1"/>
          </a:solidFill>
          <a:latin typeface="+mn-lt"/>
          <a:ea typeface="+mn-ea"/>
          <a:cs typeface="+mn-cs"/>
        </a:defRPr>
      </a:lvl3pPr>
      <a:lvl4pPr marL="1200091" indent="-171442" algn="l" defTabSz="342882" rtl="0" eaLnBrk="1" latinLnBrk="0" hangingPunct="1">
        <a:spcBef>
          <a:spcPct val="20000"/>
        </a:spcBef>
        <a:buClr>
          <a:schemeClr val="tx1"/>
        </a:buClr>
        <a:buFont typeface="Arial" panose="020B0604020202020204" pitchFamily="34" charset="0"/>
        <a:buChar char="•"/>
        <a:defRPr sz="1200" kern="1200">
          <a:solidFill>
            <a:schemeClr val="tx1"/>
          </a:solidFill>
          <a:latin typeface="+mn-lt"/>
          <a:ea typeface="+mn-ea"/>
          <a:cs typeface="+mn-cs"/>
        </a:defRPr>
      </a:lvl4pPr>
      <a:lvl5pPr marL="1542973" indent="-133343" algn="l" defTabSz="342882" rtl="0" eaLnBrk="1" latinLnBrk="0" hangingPunct="1">
        <a:spcBef>
          <a:spcPct val="20000"/>
        </a:spcBef>
        <a:buClr>
          <a:schemeClr val="tx1"/>
        </a:buClr>
        <a:buSzPct val="110000"/>
        <a:buFont typeface="Arial" panose="020B0604020202020204" pitchFamily="34" charset="0"/>
        <a:buChar char="•"/>
        <a:defRPr sz="1051"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1.xml"/><Relationship Id="rId4"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1.jpg"/><Relationship Id="rId7" Type="http://schemas.openxmlformats.org/officeDocument/2006/relationships/diagramColors" Target="../diagrams/colors1.xml"/><Relationship Id="rId12"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image" Target="../media/image74.jpeg"/><Relationship Id="rId5" Type="http://schemas.openxmlformats.org/officeDocument/2006/relationships/diagramLayout" Target="../diagrams/layout1.xml"/><Relationship Id="rId10" Type="http://schemas.openxmlformats.org/officeDocument/2006/relationships/image" Target="../media/image73.jpeg"/><Relationship Id="rId4" Type="http://schemas.openxmlformats.org/officeDocument/2006/relationships/diagramData" Target="../diagrams/data1.xml"/><Relationship Id="rId9"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hyperlink" Target="Score%20Cards/Fiat%20Award%20-%202019.pptx" TargetMode="External"/><Relationship Id="rId1" Type="http://schemas.openxmlformats.org/officeDocument/2006/relationships/slideLayout" Target="../slideLayouts/slideLayout23.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hyperlink" Target="Score%20Cards/GM%20Q%20Excellence%20Award%20Photo.jpg" TargetMode="External"/><Relationship Id="rId10" Type="http://schemas.openxmlformats.org/officeDocument/2006/relationships/hyperlink" Target="Score%20Cards/TKAP.pptx" TargetMode="External"/><Relationship Id="rId4" Type="http://schemas.openxmlformats.org/officeDocument/2006/relationships/image" Target="../media/image47.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3.xml"/><Relationship Id="rId4" Type="http://schemas.openxmlformats.org/officeDocument/2006/relationships/image" Target="../media/image88.emf"/></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7" Type="http://schemas.openxmlformats.org/officeDocument/2006/relationships/image" Target="../media/image3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jpeg"/><Relationship Id="rId29" Type="http://schemas.openxmlformats.org/officeDocument/2006/relationships/image" Target="../media/image54.png"/><Relationship Id="rId41"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5" Type="http://schemas.openxmlformats.org/officeDocument/2006/relationships/image" Target="../media/image30.png"/><Relationship Id="rId15" Type="http://schemas.openxmlformats.org/officeDocument/2006/relationships/image" Target="../media/image40.jpeg"/><Relationship Id="rId23" Type="http://schemas.openxmlformats.org/officeDocument/2006/relationships/image" Target="../media/image48.jpe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emf"/><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jpeg"/><Relationship Id="rId30" Type="http://schemas.openxmlformats.org/officeDocument/2006/relationships/image" Target="../media/image55.jpeg"/><Relationship Id="rId35" Type="http://schemas.openxmlformats.org/officeDocument/2006/relationships/image" Target="../media/image60.png"/><Relationship Id="rId8" Type="http://schemas.openxmlformats.org/officeDocument/2006/relationships/image" Target="../media/image33.png"/><Relationship Id="rId3" Type="http://schemas.openxmlformats.org/officeDocument/2006/relationships/image" Target="../media/image28.png"/><Relationship Id="rId12" Type="http://schemas.openxmlformats.org/officeDocument/2006/relationships/image" Target="../media/image37.jpe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961B-0D14-408D-9B44-A82B26646D21}"/>
              </a:ext>
            </a:extLst>
          </p:cNvPr>
          <p:cNvSpPr>
            <a:spLocks noGrp="1"/>
          </p:cNvSpPr>
          <p:nvPr>
            <p:ph type="title"/>
          </p:nvPr>
        </p:nvSpPr>
        <p:spPr>
          <a:xfrm>
            <a:off x="584462" y="1764027"/>
            <a:ext cx="11227324" cy="1107354"/>
          </a:xfrm>
        </p:spPr>
        <p:txBody>
          <a:bodyPr/>
          <a:lstStyle/>
          <a:p>
            <a:br>
              <a:rPr lang="en-IN" sz="3600" dirty="0">
                <a:latin typeface="+mn-lt"/>
                <a:cs typeface="Arial" panose="020B0604020202020204" pitchFamily="34" charset="0"/>
              </a:rPr>
            </a:br>
            <a:br>
              <a:rPr lang="en-IN" sz="3600" dirty="0">
                <a:latin typeface="+mn-lt"/>
                <a:cs typeface="Arial" panose="020B0604020202020204" pitchFamily="34" charset="0"/>
              </a:rPr>
            </a:br>
            <a:br>
              <a:rPr lang="en-IN" sz="3600" dirty="0">
                <a:latin typeface="+mn-lt"/>
                <a:cs typeface="Arial" panose="020B0604020202020204" pitchFamily="34" charset="0"/>
              </a:rPr>
            </a:br>
            <a:br>
              <a:rPr lang="en-IN" sz="3600" dirty="0">
                <a:latin typeface="+mn-lt"/>
                <a:cs typeface="Arial" panose="020B0604020202020204" pitchFamily="34" charset="0"/>
              </a:rPr>
            </a:br>
            <a:r>
              <a:rPr lang="en-IN" sz="3600" dirty="0">
                <a:latin typeface="+mn-lt"/>
                <a:cs typeface="Arial" panose="020B0604020202020204" pitchFamily="34" charset="0"/>
              </a:rPr>
              <a:t>Federal-Mogul </a:t>
            </a:r>
            <a:r>
              <a:rPr lang="en-IN" sz="3600" dirty="0" err="1">
                <a:latin typeface="+mn-lt"/>
                <a:cs typeface="Arial" panose="020B0604020202020204" pitchFamily="34" charset="0"/>
              </a:rPr>
              <a:t>Goetze</a:t>
            </a:r>
            <a:r>
              <a:rPr lang="en-IN" sz="3600" dirty="0">
                <a:latin typeface="+mn-lt"/>
                <a:cs typeface="Arial" panose="020B0604020202020204" pitchFamily="34" charset="0"/>
              </a:rPr>
              <a:t> (India) Limited   </a:t>
            </a:r>
            <a:br>
              <a:rPr lang="en-IN" sz="3600" dirty="0">
                <a:latin typeface="+mn-lt"/>
                <a:cs typeface="Arial" panose="020B0604020202020204" pitchFamily="34" charset="0"/>
              </a:rPr>
            </a:br>
            <a:r>
              <a:rPr lang="en-US" sz="3600" dirty="0">
                <a:latin typeface="+mn-lt"/>
                <a:cs typeface="Arial" panose="020B0604020202020204" pitchFamily="34" charset="0"/>
              </a:rPr>
              <a:t>Investor Presentation and Q1 FY22-23 </a:t>
            </a:r>
            <a:br>
              <a:rPr lang="en-US" sz="3600" dirty="0">
                <a:latin typeface="+mn-lt"/>
                <a:cs typeface="Arial" panose="020B0604020202020204" pitchFamily="34" charset="0"/>
              </a:rPr>
            </a:br>
            <a:r>
              <a:rPr lang="en-US" sz="3600" dirty="0">
                <a:latin typeface="+mn-lt"/>
                <a:cs typeface="Arial" panose="020B0604020202020204" pitchFamily="34" charset="0"/>
              </a:rPr>
              <a:t>Financial Results</a:t>
            </a:r>
            <a:br>
              <a:rPr lang="en-US" sz="3600" dirty="0">
                <a:latin typeface="+mn-lt"/>
                <a:cs typeface="Arial" panose="020B0604020202020204" pitchFamily="34" charset="0"/>
              </a:rPr>
            </a:br>
            <a:br>
              <a:rPr lang="en-US" sz="3600" dirty="0">
                <a:latin typeface="+mn-lt"/>
                <a:cs typeface="Arial" panose="020B0604020202020204" pitchFamily="34" charset="0"/>
              </a:rPr>
            </a:br>
            <a:r>
              <a:rPr lang="en-US" sz="3600" dirty="0">
                <a:latin typeface="+mn-lt"/>
                <a:cs typeface="Arial" panose="020B0604020202020204" pitchFamily="34" charset="0"/>
              </a:rPr>
              <a:t>August 11, 2022</a:t>
            </a:r>
            <a:endParaRPr lang="en-US" dirty="0"/>
          </a:p>
        </p:txBody>
      </p:sp>
    </p:spTree>
    <p:extLst>
      <p:ext uri="{BB962C8B-B14F-4D97-AF65-F5344CB8AC3E}">
        <p14:creationId xmlns:p14="http://schemas.microsoft.com/office/powerpoint/2010/main" val="18398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2">
            <a:extLst>
              <a:ext uri="{FF2B5EF4-FFF2-40B4-BE49-F238E27FC236}">
                <a16:creationId xmlns:a16="http://schemas.microsoft.com/office/drawing/2014/main" id="{F7EE7086-B6E9-4822-9067-7B84A690D5DF}"/>
              </a:ext>
            </a:extLst>
          </p:cNvPr>
          <p:cNvSpPr>
            <a:spLocks noGrp="1"/>
          </p:cNvSpPr>
          <p:nvPr>
            <p:ph type="title"/>
          </p:nvPr>
        </p:nvSpPr>
        <p:spPr>
          <a:xfrm>
            <a:off x="572577" y="40208"/>
            <a:ext cx="10948511" cy="1024128"/>
          </a:xfrm>
        </p:spPr>
        <p:txBody>
          <a:bodyPr/>
          <a:lstStyle/>
          <a:p>
            <a:r>
              <a:rPr lang="en-US" dirty="0"/>
              <a:t>OEM market position in India</a:t>
            </a:r>
          </a:p>
        </p:txBody>
      </p:sp>
      <p:sp>
        <p:nvSpPr>
          <p:cNvPr id="49" name="Slide Number Placeholder 3">
            <a:extLst>
              <a:ext uri="{FF2B5EF4-FFF2-40B4-BE49-F238E27FC236}">
                <a16:creationId xmlns:a16="http://schemas.microsoft.com/office/drawing/2014/main" id="{56C74290-9AE1-4BAA-AC3A-FD129EC9FA58}"/>
              </a:ext>
            </a:extLst>
          </p:cNvPr>
          <p:cNvSpPr>
            <a:spLocks noGrp="1"/>
          </p:cNvSpPr>
          <p:nvPr>
            <p:ph type="sldNum" sz="quarter" idx="4"/>
          </p:nvPr>
        </p:nvSpPr>
        <p:spPr>
          <a:xfrm>
            <a:off x="11584763" y="6551890"/>
            <a:ext cx="611397" cy="295950"/>
          </a:xfrm>
        </p:spPr>
        <p:txBody>
          <a:bodyPr/>
          <a:lstStyle/>
          <a:p>
            <a:pPr>
              <a:defRPr/>
            </a:pPr>
            <a:fld id="{FEA2E03D-9F5B-5343-B21F-62525800774A}" type="slidenum">
              <a:rPr lang="en-US" smtClean="0"/>
              <a:pPr>
                <a:defRPr/>
              </a:pPr>
              <a:t>10</a:t>
            </a:fld>
            <a:endParaRPr lang="en-US" dirty="0"/>
          </a:p>
        </p:txBody>
      </p:sp>
      <p:sp>
        <p:nvSpPr>
          <p:cNvPr id="50" name="Slide Number Placeholder 4">
            <a:extLst>
              <a:ext uri="{FF2B5EF4-FFF2-40B4-BE49-F238E27FC236}">
                <a16:creationId xmlns:a16="http://schemas.microsoft.com/office/drawing/2014/main" id="{5923E11B-13CC-4731-9E00-EF5FAE082DAB}"/>
              </a:ext>
            </a:extLst>
          </p:cNvPr>
          <p:cNvSpPr txBox="1">
            <a:spLocks/>
          </p:cNvSpPr>
          <p:nvPr/>
        </p:nvSpPr>
        <p:spPr>
          <a:xfrm>
            <a:off x="11436097" y="6517218"/>
            <a:ext cx="622300" cy="366183"/>
          </a:xfrm>
          <a:prstGeom prst="rect">
            <a:avLst/>
          </a:prstGeom>
        </p:spPr>
        <p:txBody>
          <a:bodyPr vert="horz" lIns="91440" tIns="45720" rIns="91440" bIns="45720" rtlCol="0" anchor="ctr"/>
          <a:lstStyle>
            <a:lvl1pPr marL="0" algn="r" rtl="0" latinLnBrk="0">
              <a:defRPr sz="900" kern="1200">
                <a:solidFill>
                  <a:schemeClr val="bg1">
                    <a:lumMod val="50000"/>
                  </a:schemeClr>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eaLnBrk="0" fontAlgn="base" hangingPunct="0">
              <a:spcBef>
                <a:spcPct val="0"/>
              </a:spcBef>
              <a:spcAft>
                <a:spcPct val="0"/>
              </a:spcAft>
              <a:defRPr/>
            </a:pPr>
            <a:endParaRPr lang="en-US" sz="933" dirty="0">
              <a:solidFill>
                <a:srgbClr val="000000"/>
              </a:solidFill>
              <a:latin typeface="Arial" panose="020B0604020202020204" pitchFamily="34" charset="0"/>
              <a:cs typeface="Arial" panose="020B0604020202020204" pitchFamily="34" charset="0"/>
            </a:endParaRPr>
          </a:p>
        </p:txBody>
      </p:sp>
      <p:sp>
        <p:nvSpPr>
          <p:cNvPr id="51" name="TextBox 57">
            <a:extLst>
              <a:ext uri="{FF2B5EF4-FFF2-40B4-BE49-F238E27FC236}">
                <a16:creationId xmlns:a16="http://schemas.microsoft.com/office/drawing/2014/main" id="{2786920E-4E3C-4AD2-A0B3-EECCEA1B3A84}"/>
              </a:ext>
            </a:extLst>
          </p:cNvPr>
          <p:cNvSpPr txBox="1"/>
          <p:nvPr/>
        </p:nvSpPr>
        <p:spPr>
          <a:xfrm>
            <a:off x="1748122" y="3650026"/>
            <a:ext cx="1651162"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001D34"/>
                </a:solidFill>
                <a:latin typeface="+mj-lt"/>
              </a:rPr>
              <a:t>Pistons</a:t>
            </a:r>
          </a:p>
        </p:txBody>
      </p:sp>
      <p:sp>
        <p:nvSpPr>
          <p:cNvPr id="52" name="TextBox 55">
            <a:extLst>
              <a:ext uri="{FF2B5EF4-FFF2-40B4-BE49-F238E27FC236}">
                <a16:creationId xmlns:a16="http://schemas.microsoft.com/office/drawing/2014/main" id="{23597865-4BE7-43C8-A997-8F5B3DEDC49B}"/>
              </a:ext>
            </a:extLst>
          </p:cNvPr>
          <p:cNvSpPr txBox="1"/>
          <p:nvPr/>
        </p:nvSpPr>
        <p:spPr>
          <a:xfrm>
            <a:off x="1575331" y="4694266"/>
            <a:ext cx="2224719" cy="935029"/>
          </a:xfrm>
          <a:prstGeom prst="rect">
            <a:avLst/>
          </a:prstGeom>
          <a:noFill/>
          <a:effectLst/>
        </p:spPr>
        <p:txBody>
          <a:bodyPr wrap="square" rtlCol="0">
            <a:noAutofit/>
          </a:bodyPr>
          <a:lstStyle/>
          <a:p>
            <a:pPr marL="234950" indent="-234950" defTabSz="268288">
              <a:tabLst>
                <a:tab pos="717550" algn="l"/>
              </a:tabLst>
            </a:pPr>
            <a:r>
              <a:rPr lang="en-US" sz="2000" b="1" baseline="8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2	Overall</a:t>
            </a:r>
            <a:r>
              <a:rPr lang="en-US" sz="2000" b="1" baseline="8000" dirty="0">
                <a:latin typeface="Calibri" panose="020F0502020204030204" pitchFamily="34" charset="0"/>
                <a:cs typeface="Calibri" panose="020F0502020204030204" pitchFamily="34" charset="0"/>
              </a:rPr>
              <a:t> </a:t>
            </a:r>
          </a:p>
          <a:p>
            <a:pPr marL="234950" indent="-234950" defTabSz="268288">
              <a:tabLst>
                <a:tab pos="717550" algn="l"/>
              </a:tabLst>
            </a:pPr>
            <a:r>
              <a:rPr lang="en-US" sz="2000" b="1" baseline="8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1	Diesel Pistons</a:t>
            </a:r>
          </a:p>
        </p:txBody>
      </p:sp>
      <p:pic>
        <p:nvPicPr>
          <p:cNvPr id="53" name="Grafik 4">
            <a:extLst>
              <a:ext uri="{FF2B5EF4-FFF2-40B4-BE49-F238E27FC236}">
                <a16:creationId xmlns:a16="http://schemas.microsoft.com/office/drawing/2014/main" id="{8126FE6D-3EFB-4B4C-A276-0E1B435D1B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17343" y="1535534"/>
            <a:ext cx="2168899" cy="2242242"/>
          </a:xfrm>
          <a:prstGeom prst="rect">
            <a:avLst/>
          </a:prstGeom>
        </p:spPr>
      </p:pic>
      <p:sp>
        <p:nvSpPr>
          <p:cNvPr id="54" name="TextBox 55">
            <a:extLst>
              <a:ext uri="{FF2B5EF4-FFF2-40B4-BE49-F238E27FC236}">
                <a16:creationId xmlns:a16="http://schemas.microsoft.com/office/drawing/2014/main" id="{36B0E6E5-152A-4570-AA5B-18CFBD2E79CC}"/>
              </a:ext>
            </a:extLst>
          </p:cNvPr>
          <p:cNvSpPr txBox="1"/>
          <p:nvPr/>
        </p:nvSpPr>
        <p:spPr>
          <a:xfrm>
            <a:off x="9142422" y="5060005"/>
            <a:ext cx="1500167" cy="400110"/>
          </a:xfrm>
          <a:prstGeom prst="rect">
            <a:avLst/>
          </a:prstGeom>
          <a:noFill/>
          <a:effectLst/>
        </p:spPr>
        <p:txBody>
          <a:bodyPr wrap="square" rtlCol="0">
            <a:spAutoFit/>
          </a:bodyPr>
          <a:lstStyle/>
          <a:p>
            <a:r>
              <a:rPr lang="en-US" sz="2000" b="1" baseline="8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1 Overall</a:t>
            </a:r>
            <a:r>
              <a:rPr lang="en-US" sz="2000" b="1" baseline="8000" dirty="0">
                <a:latin typeface="Calibri" panose="020F0502020204030204" pitchFamily="34" charset="0"/>
                <a:cs typeface="Calibri" panose="020F0502020204030204" pitchFamily="34" charset="0"/>
              </a:rPr>
              <a:t> </a:t>
            </a:r>
          </a:p>
        </p:txBody>
      </p:sp>
      <p:sp>
        <p:nvSpPr>
          <p:cNvPr id="55" name="TextBox 57">
            <a:extLst>
              <a:ext uri="{FF2B5EF4-FFF2-40B4-BE49-F238E27FC236}">
                <a16:creationId xmlns:a16="http://schemas.microsoft.com/office/drawing/2014/main" id="{9CD6050C-2EA0-4B91-9B81-2B63EE1416C9}"/>
              </a:ext>
            </a:extLst>
          </p:cNvPr>
          <p:cNvSpPr txBox="1"/>
          <p:nvPr/>
        </p:nvSpPr>
        <p:spPr>
          <a:xfrm>
            <a:off x="4972367" y="3650026"/>
            <a:ext cx="2147745"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001D34"/>
                </a:solidFill>
                <a:latin typeface="+mj-lt"/>
              </a:rPr>
              <a:t>Piston Rings</a:t>
            </a:r>
          </a:p>
        </p:txBody>
      </p:sp>
      <p:sp>
        <p:nvSpPr>
          <p:cNvPr id="56" name="TextBox 55">
            <a:extLst>
              <a:ext uri="{FF2B5EF4-FFF2-40B4-BE49-F238E27FC236}">
                <a16:creationId xmlns:a16="http://schemas.microsoft.com/office/drawing/2014/main" id="{E45077E2-46D1-4648-B54E-439E1B0CB7A3}"/>
              </a:ext>
            </a:extLst>
          </p:cNvPr>
          <p:cNvSpPr txBox="1"/>
          <p:nvPr/>
        </p:nvSpPr>
        <p:spPr>
          <a:xfrm>
            <a:off x="5619945" y="5029632"/>
            <a:ext cx="1500167" cy="400110"/>
          </a:xfrm>
          <a:prstGeom prst="rect">
            <a:avLst/>
          </a:prstGeom>
          <a:noFill/>
          <a:effectLst/>
        </p:spPr>
        <p:txBody>
          <a:bodyPr wrap="square" rtlCol="0">
            <a:spAutoFit/>
          </a:bodyPr>
          <a:lstStyle/>
          <a:p>
            <a:r>
              <a:rPr lang="en-US" sz="2000" b="1" baseline="8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1 Overall</a:t>
            </a:r>
            <a:endParaRPr lang="en-US" sz="2000" b="1" baseline="8000" dirty="0">
              <a:latin typeface="Calibri" panose="020F0502020204030204" pitchFamily="34" charset="0"/>
              <a:cs typeface="Calibri" panose="020F0502020204030204" pitchFamily="34" charset="0"/>
            </a:endParaRPr>
          </a:p>
        </p:txBody>
      </p:sp>
      <p:sp>
        <p:nvSpPr>
          <p:cNvPr id="57" name="Title 1">
            <a:extLst>
              <a:ext uri="{FF2B5EF4-FFF2-40B4-BE49-F238E27FC236}">
                <a16:creationId xmlns:a16="http://schemas.microsoft.com/office/drawing/2014/main" id="{B17098DA-9702-4763-9AF3-5364D23F8924}"/>
              </a:ext>
            </a:extLst>
          </p:cNvPr>
          <p:cNvSpPr txBox="1">
            <a:spLocks/>
          </p:cNvSpPr>
          <p:nvPr/>
        </p:nvSpPr>
        <p:spPr>
          <a:xfrm>
            <a:off x="572577" y="0"/>
            <a:ext cx="10945480" cy="1024128"/>
          </a:xfrm>
          <a:prstGeom prst="rect">
            <a:avLst/>
          </a:prstGeom>
        </p:spPr>
        <p:txBody>
          <a:bodyPr vert="horz" lIns="0" tIns="45720" rIns="0" bIns="0" rtlCol="0" anchor="ctr" anchorCtr="0">
            <a:normAutofit/>
          </a:bodyPr>
          <a:lstStyle>
            <a:lvl1pPr algn="l" defTabSz="342900" rtl="0" eaLnBrk="1" latinLnBrk="0" hangingPunct="1">
              <a:lnSpc>
                <a:spcPct val="95000"/>
              </a:lnSpc>
              <a:spcBef>
                <a:spcPct val="0"/>
              </a:spcBef>
              <a:buNone/>
              <a:defRPr sz="3200" b="1" kern="1200">
                <a:solidFill>
                  <a:schemeClr val="tx1"/>
                </a:solidFill>
                <a:latin typeface="+mj-lt"/>
                <a:ea typeface="+mj-ea"/>
                <a:cs typeface="+mj-cs"/>
              </a:defRPr>
            </a:lvl1pPr>
          </a:lstStyle>
          <a:p>
            <a:endParaRPr lang="en-US" dirty="0"/>
          </a:p>
        </p:txBody>
      </p:sp>
      <p:pic>
        <p:nvPicPr>
          <p:cNvPr id="58" name="Picture 57">
            <a:extLst>
              <a:ext uri="{FF2B5EF4-FFF2-40B4-BE49-F238E27FC236}">
                <a16:creationId xmlns:a16="http://schemas.microsoft.com/office/drawing/2014/main" id="{A1D3545A-4BA4-4624-8DE3-BFBFCCA4BE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154627">
            <a:off x="1789745" y="1667046"/>
            <a:ext cx="1567916" cy="1755130"/>
          </a:xfrm>
          <a:prstGeom prst="rect">
            <a:avLst/>
          </a:prstGeom>
        </p:spPr>
      </p:pic>
      <p:pic>
        <p:nvPicPr>
          <p:cNvPr id="59" name="Picture 58">
            <a:extLst>
              <a:ext uri="{FF2B5EF4-FFF2-40B4-BE49-F238E27FC236}">
                <a16:creationId xmlns:a16="http://schemas.microsoft.com/office/drawing/2014/main" id="{E314DD6A-F37A-4238-8C4F-A2EC3081D5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253421" y="1561614"/>
            <a:ext cx="1585638" cy="1812725"/>
          </a:xfrm>
          <a:prstGeom prst="rect">
            <a:avLst/>
          </a:prstGeom>
        </p:spPr>
      </p:pic>
      <p:sp>
        <p:nvSpPr>
          <p:cNvPr id="60" name="TextBox 57">
            <a:extLst>
              <a:ext uri="{FF2B5EF4-FFF2-40B4-BE49-F238E27FC236}">
                <a16:creationId xmlns:a16="http://schemas.microsoft.com/office/drawing/2014/main" id="{25A217F0-C5CA-471D-9D97-C34D5D73C3BD}"/>
              </a:ext>
            </a:extLst>
          </p:cNvPr>
          <p:cNvSpPr txBox="1"/>
          <p:nvPr/>
        </p:nvSpPr>
        <p:spPr>
          <a:xfrm>
            <a:off x="8395974" y="3664668"/>
            <a:ext cx="3122083"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001D34"/>
                </a:solidFill>
                <a:latin typeface="+mj-lt"/>
              </a:rPr>
              <a:t>Valve, Seats &amp; Guides</a:t>
            </a:r>
          </a:p>
        </p:txBody>
      </p:sp>
      <p:sp>
        <p:nvSpPr>
          <p:cNvPr id="61" name="Rectangle 60">
            <a:extLst>
              <a:ext uri="{FF2B5EF4-FFF2-40B4-BE49-F238E27FC236}">
                <a16:creationId xmlns:a16="http://schemas.microsoft.com/office/drawing/2014/main" id="{12372D36-79AB-4997-95F6-C413CEB36DB9}"/>
              </a:ext>
            </a:extLst>
          </p:cNvPr>
          <p:cNvSpPr/>
          <p:nvPr/>
        </p:nvSpPr>
        <p:spPr>
          <a:xfrm>
            <a:off x="1245946" y="1473474"/>
            <a:ext cx="2824342" cy="2788704"/>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fontAlgn="auto" hangingPunct="0">
              <a:spcBef>
                <a:spcPct val="0"/>
              </a:spcBef>
              <a:spcAft>
                <a:spcPts val="0"/>
              </a:spcAft>
              <a:defRPr/>
            </a:pPr>
            <a:endParaRPr lang="en-US" altLang="zh-CN" sz="1800" b="1" dirty="0">
              <a:solidFill>
                <a:srgbClr val="0070C0"/>
              </a:solidFill>
            </a:endParaRPr>
          </a:p>
        </p:txBody>
      </p:sp>
      <p:sp>
        <p:nvSpPr>
          <p:cNvPr id="62" name="Rectangle 61">
            <a:extLst>
              <a:ext uri="{FF2B5EF4-FFF2-40B4-BE49-F238E27FC236}">
                <a16:creationId xmlns:a16="http://schemas.microsoft.com/office/drawing/2014/main" id="{C4BA3864-0F28-47C8-9668-C29D0157D03F}"/>
              </a:ext>
            </a:extLst>
          </p:cNvPr>
          <p:cNvSpPr/>
          <p:nvPr/>
        </p:nvSpPr>
        <p:spPr>
          <a:xfrm>
            <a:off x="4847132" y="1478271"/>
            <a:ext cx="2825694" cy="2788704"/>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fontAlgn="auto" hangingPunct="0">
              <a:spcBef>
                <a:spcPct val="0"/>
              </a:spcBef>
              <a:spcAft>
                <a:spcPts val="0"/>
              </a:spcAft>
              <a:defRPr/>
            </a:pPr>
            <a:endParaRPr lang="en-US" altLang="zh-CN" sz="1800" b="1" dirty="0">
              <a:solidFill>
                <a:srgbClr val="0070C0"/>
              </a:solidFill>
            </a:endParaRPr>
          </a:p>
        </p:txBody>
      </p:sp>
      <p:sp>
        <p:nvSpPr>
          <p:cNvPr id="63" name="Rectangle 62">
            <a:extLst>
              <a:ext uri="{FF2B5EF4-FFF2-40B4-BE49-F238E27FC236}">
                <a16:creationId xmlns:a16="http://schemas.microsoft.com/office/drawing/2014/main" id="{B0B9504B-A33B-43C0-8536-E5A572ABC73F}"/>
              </a:ext>
            </a:extLst>
          </p:cNvPr>
          <p:cNvSpPr/>
          <p:nvPr/>
        </p:nvSpPr>
        <p:spPr>
          <a:xfrm>
            <a:off x="8387738" y="1483667"/>
            <a:ext cx="3028107" cy="2788704"/>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fontAlgn="auto" hangingPunct="0">
              <a:spcBef>
                <a:spcPct val="0"/>
              </a:spcBef>
              <a:spcAft>
                <a:spcPts val="0"/>
              </a:spcAft>
              <a:defRPr/>
            </a:pPr>
            <a:endParaRPr lang="en-US" altLang="zh-CN" sz="1800" b="1" dirty="0">
              <a:solidFill>
                <a:srgbClr val="0070C0"/>
              </a:solidFill>
            </a:endParaRPr>
          </a:p>
        </p:txBody>
      </p:sp>
      <p:cxnSp>
        <p:nvCxnSpPr>
          <p:cNvPr id="64" name="Straight Connector 63">
            <a:extLst>
              <a:ext uri="{FF2B5EF4-FFF2-40B4-BE49-F238E27FC236}">
                <a16:creationId xmlns:a16="http://schemas.microsoft.com/office/drawing/2014/main" id="{4D2135B8-3E3B-47D3-893D-FF5A5E7BD788}"/>
              </a:ext>
            </a:extLst>
          </p:cNvPr>
          <p:cNvCxnSpPr>
            <a:cxnSpLocks/>
          </p:cNvCxnSpPr>
          <p:nvPr/>
        </p:nvCxnSpPr>
        <p:spPr>
          <a:xfrm>
            <a:off x="1273801" y="5679442"/>
            <a:ext cx="2753804" cy="22707"/>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D242026A-122B-4C96-9503-53A19EA6AB0E}"/>
              </a:ext>
            </a:extLst>
          </p:cNvPr>
          <p:cNvCxnSpPr>
            <a:cxnSpLocks/>
          </p:cNvCxnSpPr>
          <p:nvPr/>
        </p:nvCxnSpPr>
        <p:spPr>
          <a:xfrm flipV="1">
            <a:off x="4847132" y="5693673"/>
            <a:ext cx="2825694" cy="5396"/>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DB77EBD-8A6F-4283-A7E1-BDBFBD9DDAD1}"/>
              </a:ext>
            </a:extLst>
          </p:cNvPr>
          <p:cNvCxnSpPr>
            <a:cxnSpLocks/>
          </p:cNvCxnSpPr>
          <p:nvPr/>
        </p:nvCxnSpPr>
        <p:spPr>
          <a:xfrm flipV="1">
            <a:off x="8358797" y="5674042"/>
            <a:ext cx="2916567" cy="2534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860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headdress, helmet&#10;&#10;Description automatically generated">
            <a:extLst>
              <a:ext uri="{FF2B5EF4-FFF2-40B4-BE49-F238E27FC236}">
                <a16:creationId xmlns:a16="http://schemas.microsoft.com/office/drawing/2014/main" id="{4725B986-C765-4AF7-88B2-CEB297EE78A5}"/>
              </a:ext>
            </a:extLst>
          </p:cNvPr>
          <p:cNvPicPr>
            <a:picLocks noChangeAspect="1"/>
          </p:cNvPicPr>
          <p:nvPr/>
        </p:nvPicPr>
        <p:blipFill>
          <a:blip r:embed="rId3"/>
          <a:stretch>
            <a:fillRect/>
          </a:stretch>
        </p:blipFill>
        <p:spPr>
          <a:xfrm>
            <a:off x="10049376" y="548678"/>
            <a:ext cx="1150706" cy="1150706"/>
          </a:xfrm>
          <a:prstGeom prst="rect">
            <a:avLst/>
          </a:prstGeom>
        </p:spPr>
      </p:pic>
      <p:sp>
        <p:nvSpPr>
          <p:cNvPr id="30" name="Slide Number Placeholder 3">
            <a:extLst>
              <a:ext uri="{FF2B5EF4-FFF2-40B4-BE49-F238E27FC236}">
                <a16:creationId xmlns:a16="http://schemas.microsoft.com/office/drawing/2014/main" id="{9D65B745-AAFA-473F-BEB1-738F0A228F47}"/>
              </a:ext>
            </a:extLst>
          </p:cNvPr>
          <p:cNvSpPr>
            <a:spLocks noGrp="1"/>
          </p:cNvSpPr>
          <p:nvPr>
            <p:ph type="sldNum" sz="quarter" idx="4"/>
          </p:nvPr>
        </p:nvSpPr>
        <p:spPr>
          <a:xfrm>
            <a:off x="11584763" y="6551890"/>
            <a:ext cx="611397" cy="295950"/>
          </a:xfrm>
        </p:spPr>
        <p:txBody>
          <a:bodyPr/>
          <a:lstStyle/>
          <a:p>
            <a:pPr>
              <a:defRPr/>
            </a:pPr>
            <a:fld id="{FEA2E03D-9F5B-5343-B21F-62525800774A}" type="slidenum">
              <a:rPr lang="en-US" smtClean="0"/>
              <a:pPr>
                <a:defRPr/>
              </a:pPr>
              <a:t>11</a:t>
            </a:fld>
            <a:endParaRPr lang="en-US" dirty="0"/>
          </a:p>
        </p:txBody>
      </p:sp>
      <p:sp>
        <p:nvSpPr>
          <p:cNvPr id="31" name="Title 5">
            <a:extLst>
              <a:ext uri="{FF2B5EF4-FFF2-40B4-BE49-F238E27FC236}">
                <a16:creationId xmlns:a16="http://schemas.microsoft.com/office/drawing/2014/main" id="{23942076-DB83-4163-A7F8-06A2B582B398}"/>
              </a:ext>
            </a:extLst>
          </p:cNvPr>
          <p:cNvSpPr txBox="1">
            <a:spLocks/>
          </p:cNvSpPr>
          <p:nvPr/>
        </p:nvSpPr>
        <p:spPr>
          <a:xfrm>
            <a:off x="271063" y="271835"/>
            <a:ext cx="12187787" cy="781906"/>
          </a:xfrm>
          <a:prstGeom prst="rect">
            <a:avLst/>
          </a:prstGeom>
          <a:ln>
            <a:noFill/>
          </a:ln>
        </p:spPr>
        <p:txBody>
          <a:bodyPr vert="horz" lIns="0" tIns="45720" rIns="0" bIns="0" rtlCol="0" anchor="ctr" anchorCtr="0">
            <a:normAutofit fontScale="82500" lnSpcReduction="20000"/>
          </a:bodyPr>
          <a:lstStyle>
            <a:lvl1pPr algn="l" defTabSz="342900" rtl="0" eaLnBrk="1" latinLnBrk="0" hangingPunct="1">
              <a:lnSpc>
                <a:spcPct val="95000"/>
              </a:lnSpc>
              <a:spcBef>
                <a:spcPct val="0"/>
              </a:spcBef>
              <a:buNone/>
              <a:defRPr sz="3200" b="1" kern="1200">
                <a:solidFill>
                  <a:schemeClr val="tx1"/>
                </a:solidFill>
                <a:latin typeface="+mj-lt"/>
                <a:ea typeface="+mj-ea"/>
                <a:cs typeface="+mj-cs"/>
              </a:defRPr>
            </a:lvl1pPr>
          </a:lstStyle>
          <a:p>
            <a:r>
              <a:rPr lang="en-US" sz="4400" dirty="0"/>
              <a:t>Powertrain Segment</a:t>
            </a:r>
            <a:br>
              <a:rPr lang="en-US" dirty="0"/>
            </a:br>
            <a:r>
              <a:rPr lang="en-US" dirty="0">
                <a:solidFill>
                  <a:schemeClr val="tx2"/>
                </a:solidFill>
              </a:rPr>
              <a:t>Key Drivers And Technologies</a:t>
            </a:r>
            <a:r>
              <a:rPr lang="en-US" sz="2200" dirty="0">
                <a:solidFill>
                  <a:schemeClr val="tx2"/>
                </a:solidFill>
              </a:rPr>
              <a:t> </a:t>
            </a:r>
            <a:endParaRPr lang="en-US" sz="2200" dirty="0">
              <a:solidFill>
                <a:schemeClr val="tx2"/>
              </a:solidFill>
              <a:highlight>
                <a:srgbClr val="FFFF00"/>
              </a:highlight>
            </a:endParaRPr>
          </a:p>
        </p:txBody>
      </p:sp>
      <p:sp>
        <p:nvSpPr>
          <p:cNvPr id="32" name="Text Placeholder 6">
            <a:extLst>
              <a:ext uri="{FF2B5EF4-FFF2-40B4-BE49-F238E27FC236}">
                <a16:creationId xmlns:a16="http://schemas.microsoft.com/office/drawing/2014/main" id="{DE5B2B9A-B654-4766-9C0B-EA02FA89AEC6}"/>
              </a:ext>
            </a:extLst>
          </p:cNvPr>
          <p:cNvSpPr txBox="1">
            <a:spLocks/>
          </p:cNvSpPr>
          <p:nvPr/>
        </p:nvSpPr>
        <p:spPr>
          <a:xfrm>
            <a:off x="576547" y="6140955"/>
            <a:ext cx="11038905" cy="477932"/>
          </a:xfrm>
          <a:prstGeom prst="rect">
            <a:avLst/>
          </a:prstGeom>
        </p:spPr>
        <p:txBody>
          <a:bodyPr/>
          <a:lstStyle>
            <a:lvl1pPr marL="210741" indent="-210741" algn="l" defTabSz="342900" rtl="0" eaLnBrk="1" latinLnBrk="0" hangingPunct="1">
              <a:spcBef>
                <a:spcPct val="20000"/>
              </a:spcBef>
              <a:buClr>
                <a:schemeClr val="accent5"/>
              </a:buClr>
              <a:buSzPct val="110000"/>
              <a:buFont typeface="Arial"/>
              <a:buChar char="•"/>
              <a:defRPr sz="2200" b="0" kern="1200">
                <a:solidFill>
                  <a:schemeClr val="tx1"/>
                </a:solidFill>
                <a:latin typeface="+mn-lt"/>
                <a:ea typeface="+mn-ea"/>
                <a:cs typeface="+mn-cs"/>
              </a:defRPr>
            </a:lvl1pPr>
            <a:lvl2pPr marL="557213" indent="-214313" algn="l" defTabSz="342900" rtl="0" eaLnBrk="1" latinLnBrk="0" hangingPunct="1">
              <a:spcBef>
                <a:spcPct val="20000"/>
              </a:spcBef>
              <a:buClr>
                <a:schemeClr val="accent5"/>
              </a:buClr>
              <a:buFont typeface="Arial"/>
              <a:buChar char="–"/>
              <a:defRPr sz="1800" kern="1200">
                <a:solidFill>
                  <a:schemeClr val="tx1"/>
                </a:solidFill>
                <a:latin typeface="+mn-lt"/>
                <a:ea typeface="+mn-ea"/>
                <a:cs typeface="+mn-cs"/>
              </a:defRPr>
            </a:lvl2pPr>
            <a:lvl3pPr marL="857250" indent="-128588" algn="l" defTabSz="342900" rtl="0" eaLnBrk="1" latinLnBrk="0" hangingPunct="1">
              <a:spcBef>
                <a:spcPct val="20000"/>
              </a:spcBef>
              <a:buClr>
                <a:schemeClr val="accent5"/>
              </a:buClr>
              <a:buSzPct val="110000"/>
              <a:buFont typeface="Arial"/>
              <a:buChar char="•"/>
              <a:defRPr sz="1600" kern="1200">
                <a:solidFill>
                  <a:schemeClr val="tx1"/>
                </a:solidFill>
                <a:latin typeface="+mn-lt"/>
                <a:ea typeface="+mn-ea"/>
                <a:cs typeface="+mn-cs"/>
              </a:defRPr>
            </a:lvl3pPr>
            <a:lvl4pPr marL="1200150" indent="-171450" algn="l" defTabSz="342900" rtl="0" eaLnBrk="1" latinLnBrk="0" hangingPunct="1">
              <a:spcBef>
                <a:spcPct val="20000"/>
              </a:spcBef>
              <a:buClr>
                <a:schemeClr val="accent5"/>
              </a:buClr>
              <a:buFont typeface="Arial"/>
              <a:buChar char="–"/>
              <a:defRPr sz="1200" kern="1200">
                <a:solidFill>
                  <a:schemeClr val="tx1"/>
                </a:solidFill>
                <a:latin typeface="+mn-lt"/>
                <a:ea typeface="+mn-ea"/>
                <a:cs typeface="+mn-cs"/>
              </a:defRPr>
            </a:lvl4pPr>
            <a:lvl5pPr marL="1543050" indent="-133350" algn="l" defTabSz="342900" rtl="0" eaLnBrk="1" latinLnBrk="0" hangingPunct="1">
              <a:spcBef>
                <a:spcPct val="20000"/>
              </a:spcBef>
              <a:buClr>
                <a:schemeClr val="accent5"/>
              </a:buClr>
              <a:buSzPct val="110000"/>
              <a:buFont typeface="Arial"/>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b="1" dirty="0">
                <a:latin typeface="+mj-lt"/>
              </a:rPr>
              <a:t>Technologies enable energy efficiency, reduce CO2 emissions and enhance durability</a:t>
            </a:r>
          </a:p>
        </p:txBody>
      </p:sp>
      <p:sp>
        <p:nvSpPr>
          <p:cNvPr id="33" name="Slide Number Placeholder 4">
            <a:extLst>
              <a:ext uri="{FF2B5EF4-FFF2-40B4-BE49-F238E27FC236}">
                <a16:creationId xmlns:a16="http://schemas.microsoft.com/office/drawing/2014/main" id="{4F16DD40-46A7-4C81-9630-3791EFCB7413}"/>
              </a:ext>
            </a:extLst>
          </p:cNvPr>
          <p:cNvSpPr txBox="1">
            <a:spLocks/>
          </p:cNvSpPr>
          <p:nvPr/>
        </p:nvSpPr>
        <p:spPr>
          <a:xfrm>
            <a:off x="11433424" y="6507127"/>
            <a:ext cx="627646" cy="386366"/>
          </a:xfrm>
          <a:prstGeom prst="rect">
            <a:avLst/>
          </a:prstGeom>
        </p:spPr>
        <p:txBody>
          <a:bodyPr vert="horz" lIns="91440" tIns="45720" rIns="91440" bIns="45720" rtlCol="0" anchor="ctr"/>
          <a:lstStyle>
            <a:lvl1pPr marL="0" algn="r" rtl="0" latinLnBrk="0">
              <a:defRPr sz="900" kern="1200">
                <a:solidFill>
                  <a:schemeClr val="bg1">
                    <a:lumMod val="50000"/>
                  </a:schemeClr>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endParaRPr lang="en-US" dirty="0"/>
          </a:p>
        </p:txBody>
      </p:sp>
      <p:graphicFrame>
        <p:nvGraphicFramePr>
          <p:cNvPr id="35" name="Content Placeholder 7">
            <a:extLst>
              <a:ext uri="{FF2B5EF4-FFF2-40B4-BE49-F238E27FC236}">
                <a16:creationId xmlns:a16="http://schemas.microsoft.com/office/drawing/2014/main" id="{1830F72E-A259-4170-80C4-BFA500B22027}"/>
              </a:ext>
            </a:extLst>
          </p:cNvPr>
          <p:cNvGraphicFramePr>
            <a:graphicFrameLocks/>
          </p:cNvGraphicFramePr>
          <p:nvPr/>
        </p:nvGraphicFramePr>
        <p:xfrm>
          <a:off x="3008727" y="718645"/>
          <a:ext cx="9222546" cy="5306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extBox 35">
            <a:extLst>
              <a:ext uri="{FF2B5EF4-FFF2-40B4-BE49-F238E27FC236}">
                <a16:creationId xmlns:a16="http://schemas.microsoft.com/office/drawing/2014/main" id="{D5CAFBBF-8C2A-4516-B76A-5F33B62EED92}"/>
              </a:ext>
            </a:extLst>
          </p:cNvPr>
          <p:cNvSpPr txBox="1"/>
          <p:nvPr/>
        </p:nvSpPr>
        <p:spPr>
          <a:xfrm>
            <a:off x="8341111" y="1450724"/>
            <a:ext cx="223146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A0"/>
                </a:solidFill>
                <a:effectLst/>
                <a:uLnTx/>
                <a:uFillTx/>
                <a:latin typeface="Arial" charset="0"/>
                <a:ea typeface="+mn-ea"/>
                <a:cs typeface="+mn-cs"/>
              </a:rPr>
              <a:t>Advanced Gasoline Pistons</a:t>
            </a:r>
          </a:p>
        </p:txBody>
      </p:sp>
      <p:cxnSp>
        <p:nvCxnSpPr>
          <p:cNvPr id="37" name="Straight Arrow Connector 36">
            <a:extLst>
              <a:ext uri="{FF2B5EF4-FFF2-40B4-BE49-F238E27FC236}">
                <a16:creationId xmlns:a16="http://schemas.microsoft.com/office/drawing/2014/main" id="{77DA15B7-737D-4575-945C-4CC2E028ADD5}"/>
              </a:ext>
            </a:extLst>
          </p:cNvPr>
          <p:cNvCxnSpPr>
            <a:cxnSpLocks/>
          </p:cNvCxnSpPr>
          <p:nvPr/>
        </p:nvCxnSpPr>
        <p:spPr>
          <a:xfrm flipH="1">
            <a:off x="7017872" y="1828800"/>
            <a:ext cx="1478856" cy="1130779"/>
          </a:xfrm>
          <a:prstGeom prst="straightConnector1">
            <a:avLst/>
          </a:prstGeom>
          <a:ln>
            <a:solidFill>
              <a:srgbClr val="005DAA"/>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35F67F7-D835-4695-B904-E722F2AEC501}"/>
              </a:ext>
            </a:extLst>
          </p:cNvPr>
          <p:cNvSpPr txBox="1"/>
          <p:nvPr/>
        </p:nvSpPr>
        <p:spPr>
          <a:xfrm>
            <a:off x="9282179" y="2818614"/>
            <a:ext cx="113691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A0"/>
                </a:solidFill>
                <a:effectLst/>
                <a:uLnTx/>
                <a:uFillTx/>
                <a:latin typeface="Arial" charset="0"/>
                <a:ea typeface="+mn-ea"/>
                <a:cs typeface="+mn-cs"/>
              </a:rPr>
              <a:t>Piston Rings</a:t>
            </a:r>
          </a:p>
        </p:txBody>
      </p:sp>
      <p:sp>
        <p:nvSpPr>
          <p:cNvPr id="39" name="TextBox 38">
            <a:extLst>
              <a:ext uri="{FF2B5EF4-FFF2-40B4-BE49-F238E27FC236}">
                <a16:creationId xmlns:a16="http://schemas.microsoft.com/office/drawing/2014/main" id="{B1C260AB-5F33-4BC9-97AB-7636D5AD22D7}"/>
              </a:ext>
            </a:extLst>
          </p:cNvPr>
          <p:cNvSpPr txBox="1"/>
          <p:nvPr/>
        </p:nvSpPr>
        <p:spPr>
          <a:xfrm>
            <a:off x="1823456" y="5076601"/>
            <a:ext cx="131637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A0"/>
                </a:solidFill>
                <a:effectLst/>
                <a:uLnTx/>
                <a:uFillTx/>
                <a:latin typeface="Arial" charset="0"/>
                <a:ea typeface="+mn-ea"/>
                <a:cs typeface="+mn-cs"/>
              </a:rPr>
              <a:t>Cylinder Liners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33A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33A0"/>
              </a:solidFill>
              <a:effectLst/>
              <a:uLnTx/>
              <a:uFillTx/>
              <a:latin typeface="Arial" charset="0"/>
              <a:ea typeface="+mn-ea"/>
              <a:cs typeface="+mn-cs"/>
            </a:endParaRPr>
          </a:p>
        </p:txBody>
      </p:sp>
      <p:cxnSp>
        <p:nvCxnSpPr>
          <p:cNvPr id="40" name="Straight Arrow Connector 39">
            <a:extLst>
              <a:ext uri="{FF2B5EF4-FFF2-40B4-BE49-F238E27FC236}">
                <a16:creationId xmlns:a16="http://schemas.microsoft.com/office/drawing/2014/main" id="{CD470AEE-4DB8-4D91-BDD0-10EC72B8D4B3}"/>
              </a:ext>
            </a:extLst>
          </p:cNvPr>
          <p:cNvCxnSpPr>
            <a:cxnSpLocks/>
          </p:cNvCxnSpPr>
          <p:nvPr/>
        </p:nvCxnSpPr>
        <p:spPr>
          <a:xfrm flipV="1">
            <a:off x="3139832" y="4571160"/>
            <a:ext cx="3225125" cy="726446"/>
          </a:xfrm>
          <a:prstGeom prst="straightConnector1">
            <a:avLst/>
          </a:prstGeom>
          <a:ln>
            <a:solidFill>
              <a:srgbClr val="005DAA"/>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F850859-4D37-43B6-BA9F-B73D403B1E4A}"/>
              </a:ext>
            </a:extLst>
          </p:cNvPr>
          <p:cNvSpPr txBox="1"/>
          <p:nvPr/>
        </p:nvSpPr>
        <p:spPr>
          <a:xfrm>
            <a:off x="8823169" y="5126300"/>
            <a:ext cx="236799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33A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A0"/>
                </a:solidFill>
                <a:effectLst/>
                <a:uLnTx/>
                <a:uFillTx/>
                <a:latin typeface="Arial" charset="0"/>
                <a:ea typeface="+mn-ea"/>
                <a:cs typeface="+mn-cs"/>
              </a:rPr>
              <a:t>Valve Seats and Valve Guides</a:t>
            </a:r>
          </a:p>
        </p:txBody>
      </p:sp>
      <p:pic>
        <p:nvPicPr>
          <p:cNvPr id="42" name="Picture 41">
            <a:extLst>
              <a:ext uri="{FF2B5EF4-FFF2-40B4-BE49-F238E27FC236}">
                <a16:creationId xmlns:a16="http://schemas.microsoft.com/office/drawing/2014/main" id="{F4DBAD48-22F6-4005-B759-26643BEF9C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6" r="25418" b="5570"/>
          <a:stretch/>
        </p:blipFill>
        <p:spPr>
          <a:xfrm>
            <a:off x="10592522" y="2652558"/>
            <a:ext cx="692492" cy="723602"/>
          </a:xfrm>
          <a:prstGeom prst="rect">
            <a:avLst/>
          </a:prstGeom>
        </p:spPr>
      </p:pic>
      <p:pic>
        <p:nvPicPr>
          <p:cNvPr id="43" name="Picture 42">
            <a:extLst>
              <a:ext uri="{FF2B5EF4-FFF2-40B4-BE49-F238E27FC236}">
                <a16:creationId xmlns:a16="http://schemas.microsoft.com/office/drawing/2014/main" id="{F9CCCC69-3560-4C2E-95A4-DA33FFD98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324" r="43044" b="37626"/>
          <a:stretch/>
        </p:blipFill>
        <p:spPr>
          <a:xfrm>
            <a:off x="9943388" y="4574004"/>
            <a:ext cx="716798" cy="723602"/>
          </a:xfrm>
          <a:prstGeom prst="rect">
            <a:avLst/>
          </a:prstGeom>
        </p:spPr>
      </p:pic>
      <p:pic>
        <p:nvPicPr>
          <p:cNvPr id="44" name="Picture 43">
            <a:extLst>
              <a:ext uri="{FF2B5EF4-FFF2-40B4-BE49-F238E27FC236}">
                <a16:creationId xmlns:a16="http://schemas.microsoft.com/office/drawing/2014/main" id="{C46E6303-4FAE-4F18-AFA1-D3ABF1AEF3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7748" y="4356132"/>
            <a:ext cx="769326" cy="723602"/>
          </a:xfrm>
          <a:prstGeom prst="rect">
            <a:avLst/>
          </a:prstGeom>
        </p:spPr>
      </p:pic>
      <p:sp>
        <p:nvSpPr>
          <p:cNvPr id="45" name="Ellipse 111">
            <a:extLst>
              <a:ext uri="{FF2B5EF4-FFF2-40B4-BE49-F238E27FC236}">
                <a16:creationId xmlns:a16="http://schemas.microsoft.com/office/drawing/2014/main" id="{53F6F5D7-3FC2-4941-BD94-E8F319BED6F4}"/>
              </a:ext>
            </a:extLst>
          </p:cNvPr>
          <p:cNvSpPr/>
          <p:nvPr/>
        </p:nvSpPr>
        <p:spPr>
          <a:xfrm>
            <a:off x="7003275" y="2886722"/>
            <a:ext cx="92866" cy="97986"/>
          </a:xfrm>
          <a:prstGeom prst="ellipse">
            <a:avLst/>
          </a:prstGeom>
          <a:solidFill>
            <a:srgbClr val="001D34"/>
          </a:solidFill>
          <a:ln w="82550" cap="flat" cmpd="thinThick">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a:ea typeface="+mn-ea"/>
              <a:cs typeface="+mn-cs"/>
            </a:endParaRPr>
          </a:p>
        </p:txBody>
      </p:sp>
      <p:sp>
        <p:nvSpPr>
          <p:cNvPr id="46" name="Ellipse 111">
            <a:extLst>
              <a:ext uri="{FF2B5EF4-FFF2-40B4-BE49-F238E27FC236}">
                <a16:creationId xmlns:a16="http://schemas.microsoft.com/office/drawing/2014/main" id="{192685A4-8B4B-4158-A0CD-A9C285B94E82}"/>
              </a:ext>
            </a:extLst>
          </p:cNvPr>
          <p:cNvSpPr/>
          <p:nvPr/>
        </p:nvSpPr>
        <p:spPr>
          <a:xfrm>
            <a:off x="6283947" y="4535690"/>
            <a:ext cx="92866" cy="97986"/>
          </a:xfrm>
          <a:prstGeom prst="ellipse">
            <a:avLst/>
          </a:prstGeom>
          <a:solidFill>
            <a:srgbClr val="001D34"/>
          </a:solidFill>
          <a:ln w="82550" cap="flat" cmpd="thinThick">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8">
            <a:extLst>
              <a:ext uri="{FF2B5EF4-FFF2-40B4-BE49-F238E27FC236}">
                <a16:creationId xmlns:a16="http://schemas.microsoft.com/office/drawing/2014/main" id="{8C30D57A-3A66-467E-8C84-7439AC3F4CEB}"/>
              </a:ext>
            </a:extLst>
          </p:cNvPr>
          <p:cNvSpPr txBox="1"/>
          <p:nvPr/>
        </p:nvSpPr>
        <p:spPr>
          <a:xfrm>
            <a:off x="1151114" y="2946696"/>
            <a:ext cx="337892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A0"/>
                </a:solidFill>
                <a:effectLst/>
                <a:uLnTx/>
                <a:uFillTx/>
                <a:latin typeface="Arial" charset="0"/>
                <a:ea typeface="+mn-ea"/>
                <a:cs typeface="+mn-cs"/>
              </a:rPr>
              <a:t>Heavy-Duty and Light Vehicle Pistons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33A0"/>
              </a:solidFill>
              <a:effectLst/>
              <a:uLnTx/>
              <a:uFillTx/>
              <a:latin typeface="Arial" charset="0"/>
              <a:ea typeface="+mn-ea"/>
              <a:cs typeface="+mn-cs"/>
            </a:endParaRPr>
          </a:p>
        </p:txBody>
      </p:sp>
      <p:cxnSp>
        <p:nvCxnSpPr>
          <p:cNvPr id="48" name="Straight Arrow Connector 10">
            <a:extLst>
              <a:ext uri="{FF2B5EF4-FFF2-40B4-BE49-F238E27FC236}">
                <a16:creationId xmlns:a16="http://schemas.microsoft.com/office/drawing/2014/main" id="{4CEF1FE6-365B-45C4-9884-76109CA21F70}"/>
              </a:ext>
            </a:extLst>
          </p:cNvPr>
          <p:cNvCxnSpPr>
            <a:cxnSpLocks/>
          </p:cNvCxnSpPr>
          <p:nvPr/>
        </p:nvCxnSpPr>
        <p:spPr>
          <a:xfrm>
            <a:off x="3466230" y="3288607"/>
            <a:ext cx="2864150" cy="268208"/>
          </a:xfrm>
          <a:prstGeom prst="straightConnector1">
            <a:avLst/>
          </a:prstGeom>
          <a:ln>
            <a:solidFill>
              <a:srgbClr val="005DAA"/>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17">
            <a:extLst>
              <a:ext uri="{FF2B5EF4-FFF2-40B4-BE49-F238E27FC236}">
                <a16:creationId xmlns:a16="http://schemas.microsoft.com/office/drawing/2014/main" id="{169B351F-D6F0-477B-B4C6-0B63C2B37005}"/>
              </a:ext>
            </a:extLst>
          </p:cNvPr>
          <p:cNvSpPr txBox="1"/>
          <p:nvPr/>
        </p:nvSpPr>
        <p:spPr>
          <a:xfrm>
            <a:off x="8807209" y="1915863"/>
            <a:ext cx="186316" cy="2922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33A0"/>
              </a:solidFill>
              <a:effectLst/>
              <a:uLnTx/>
              <a:uFillTx/>
              <a:latin typeface="Arial" charset="0"/>
              <a:ea typeface="+mn-ea"/>
              <a:cs typeface="+mn-cs"/>
            </a:endParaRPr>
          </a:p>
        </p:txBody>
      </p:sp>
      <p:sp>
        <p:nvSpPr>
          <p:cNvPr id="50" name="Ellipse 111">
            <a:extLst>
              <a:ext uri="{FF2B5EF4-FFF2-40B4-BE49-F238E27FC236}">
                <a16:creationId xmlns:a16="http://schemas.microsoft.com/office/drawing/2014/main" id="{2AE5AC3A-BA91-4B6D-9013-3CCEA4C340D8}"/>
              </a:ext>
            </a:extLst>
          </p:cNvPr>
          <p:cNvSpPr/>
          <p:nvPr/>
        </p:nvSpPr>
        <p:spPr>
          <a:xfrm>
            <a:off x="6273031" y="3504994"/>
            <a:ext cx="92866" cy="97986"/>
          </a:xfrm>
          <a:prstGeom prst="ellipse">
            <a:avLst/>
          </a:prstGeom>
          <a:solidFill>
            <a:srgbClr val="001D34"/>
          </a:solidFill>
          <a:ln w="82550" cap="flat" cmpd="thinThick">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a:ea typeface="+mn-ea"/>
              <a:cs typeface="+mn-cs"/>
            </a:endParaRPr>
          </a:p>
        </p:txBody>
      </p:sp>
      <p:cxnSp>
        <p:nvCxnSpPr>
          <p:cNvPr id="51" name="Straight Arrow Connector 50">
            <a:extLst>
              <a:ext uri="{FF2B5EF4-FFF2-40B4-BE49-F238E27FC236}">
                <a16:creationId xmlns:a16="http://schemas.microsoft.com/office/drawing/2014/main" id="{AEE1D55A-7A42-4601-A877-285E81312F4E}"/>
              </a:ext>
            </a:extLst>
          </p:cNvPr>
          <p:cNvCxnSpPr>
            <a:cxnSpLocks/>
          </p:cNvCxnSpPr>
          <p:nvPr/>
        </p:nvCxnSpPr>
        <p:spPr>
          <a:xfrm flipH="1">
            <a:off x="6579182" y="3067090"/>
            <a:ext cx="2795442" cy="561524"/>
          </a:xfrm>
          <a:prstGeom prst="straightConnector1">
            <a:avLst/>
          </a:prstGeom>
          <a:ln>
            <a:solidFill>
              <a:srgbClr val="005DAA"/>
            </a:solidFill>
            <a:tailEnd type="triangle"/>
          </a:ln>
        </p:spPr>
        <p:style>
          <a:lnRef idx="1">
            <a:schemeClr val="accent1"/>
          </a:lnRef>
          <a:fillRef idx="0">
            <a:schemeClr val="accent1"/>
          </a:fillRef>
          <a:effectRef idx="0">
            <a:schemeClr val="accent1"/>
          </a:effectRef>
          <a:fontRef idx="minor">
            <a:schemeClr val="tx1"/>
          </a:fontRef>
        </p:style>
      </p:cxnSp>
      <p:sp>
        <p:nvSpPr>
          <p:cNvPr id="52" name="Ellipse 111">
            <a:extLst>
              <a:ext uri="{FF2B5EF4-FFF2-40B4-BE49-F238E27FC236}">
                <a16:creationId xmlns:a16="http://schemas.microsoft.com/office/drawing/2014/main" id="{DA4F8A89-8936-42F3-B1B2-44959BE687D0}"/>
              </a:ext>
            </a:extLst>
          </p:cNvPr>
          <p:cNvSpPr/>
          <p:nvPr/>
        </p:nvSpPr>
        <p:spPr>
          <a:xfrm>
            <a:off x="6498132" y="3593925"/>
            <a:ext cx="92866" cy="97986"/>
          </a:xfrm>
          <a:prstGeom prst="ellipse">
            <a:avLst/>
          </a:prstGeom>
          <a:solidFill>
            <a:srgbClr val="001D34"/>
          </a:solidFill>
          <a:ln w="82550" cap="flat" cmpd="thinThick">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a:ea typeface="+mn-ea"/>
              <a:cs typeface="+mn-cs"/>
            </a:endParaRPr>
          </a:p>
        </p:txBody>
      </p:sp>
      <p:sp>
        <p:nvSpPr>
          <p:cNvPr id="53" name="Ellipse 111">
            <a:extLst>
              <a:ext uri="{FF2B5EF4-FFF2-40B4-BE49-F238E27FC236}">
                <a16:creationId xmlns:a16="http://schemas.microsoft.com/office/drawing/2014/main" id="{3AD66AD7-1E53-4143-A032-B8F888E2AF5E}"/>
              </a:ext>
            </a:extLst>
          </p:cNvPr>
          <p:cNvSpPr/>
          <p:nvPr/>
        </p:nvSpPr>
        <p:spPr>
          <a:xfrm>
            <a:off x="8289180" y="5003898"/>
            <a:ext cx="92866" cy="97986"/>
          </a:xfrm>
          <a:prstGeom prst="ellipse">
            <a:avLst/>
          </a:prstGeom>
          <a:solidFill>
            <a:srgbClr val="001D34"/>
          </a:solidFill>
          <a:ln w="82550" cap="flat" cmpd="thinThick">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3200" b="0" i="0" u="none" strike="noStrike" kern="1200" cap="none" spc="0" normalizeH="0" baseline="0" noProof="0">
              <a:ln>
                <a:noFill/>
              </a:ln>
              <a:solidFill>
                <a:srgbClr val="FFFFFF"/>
              </a:solidFill>
              <a:effectLst/>
              <a:uLnTx/>
              <a:uFillTx/>
              <a:latin typeface="Arial"/>
              <a:ea typeface="+mn-ea"/>
              <a:cs typeface="+mn-cs"/>
            </a:endParaRPr>
          </a:p>
        </p:txBody>
      </p:sp>
      <p:cxnSp>
        <p:nvCxnSpPr>
          <p:cNvPr id="54" name="Straight Arrow Connector 53">
            <a:extLst>
              <a:ext uri="{FF2B5EF4-FFF2-40B4-BE49-F238E27FC236}">
                <a16:creationId xmlns:a16="http://schemas.microsoft.com/office/drawing/2014/main" id="{71A6A39B-C6B0-408C-85FD-154364321DD1}"/>
              </a:ext>
            </a:extLst>
          </p:cNvPr>
          <p:cNvCxnSpPr>
            <a:cxnSpLocks/>
          </p:cNvCxnSpPr>
          <p:nvPr/>
        </p:nvCxnSpPr>
        <p:spPr>
          <a:xfrm flipH="1" flipV="1">
            <a:off x="8360752" y="5056542"/>
            <a:ext cx="1658838" cy="276068"/>
          </a:xfrm>
          <a:prstGeom prst="straightConnector1">
            <a:avLst/>
          </a:prstGeom>
          <a:ln>
            <a:solidFill>
              <a:srgbClr val="005DAA"/>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2AC1253-E24C-41C0-A4B9-698AEB81EED7}"/>
              </a:ext>
            </a:extLst>
          </p:cNvPr>
          <p:cNvSpPr/>
          <p:nvPr/>
        </p:nvSpPr>
        <p:spPr>
          <a:xfrm>
            <a:off x="428329" y="5825650"/>
            <a:ext cx="11612505" cy="369332"/>
          </a:xfrm>
          <a:prstGeom prst="rect">
            <a:avLst/>
          </a:prstGeom>
        </p:spPr>
        <p:txBody>
          <a:bodyPr wrap="square">
            <a:spAutoFit/>
          </a:bodyPr>
          <a:lstStyle/>
          <a:p>
            <a:r>
              <a:rPr lang="en-US" b="1" dirty="0">
                <a:solidFill>
                  <a:srgbClr val="00457E"/>
                </a:solidFill>
                <a:latin typeface="Arial" panose="020B0604020202020204" pitchFamily="34" charset="0"/>
                <a:cs typeface="Arial" panose="020B0604020202020204" pitchFamily="34" charset="0"/>
              </a:rPr>
              <a:t>Our components have a direct impact on engine performance, durability and emissions compliance</a:t>
            </a:r>
          </a:p>
        </p:txBody>
      </p:sp>
      <p:pic>
        <p:nvPicPr>
          <p:cNvPr id="56" name="Picture 55">
            <a:extLst>
              <a:ext uri="{FF2B5EF4-FFF2-40B4-BE49-F238E27FC236}">
                <a16:creationId xmlns:a16="http://schemas.microsoft.com/office/drawing/2014/main" id="{4612F16E-1535-417B-B7BE-86095153C8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485650">
            <a:off x="1070298" y="1762859"/>
            <a:ext cx="1017560" cy="1139060"/>
          </a:xfrm>
          <a:prstGeom prst="rect">
            <a:avLst/>
          </a:prstGeom>
        </p:spPr>
      </p:pic>
    </p:spTree>
    <p:extLst>
      <p:ext uri="{BB962C8B-B14F-4D97-AF65-F5344CB8AC3E}">
        <p14:creationId xmlns:p14="http://schemas.microsoft.com/office/powerpoint/2010/main" val="110897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75D582-7BC2-4060-A7D0-6B907A5697F7}"/>
              </a:ext>
            </a:extLst>
          </p:cNvPr>
          <p:cNvSpPr>
            <a:spLocks noGrp="1"/>
          </p:cNvSpPr>
          <p:nvPr>
            <p:ph type="title"/>
          </p:nvPr>
        </p:nvSpPr>
        <p:spPr>
          <a:effectLst>
            <a:outerShdw blurRad="38100" dist="12700" dir="5400000" algn="ctr" rotWithShape="0">
              <a:schemeClr val="tx1">
                <a:alpha val="0"/>
              </a:schemeClr>
            </a:outerShdw>
          </a:effectLst>
        </p:spPr>
        <p:txBody>
          <a:bodyPr anchor="ctr">
            <a:normAutofit/>
          </a:bodyPr>
          <a:lstStyle/>
          <a:p>
            <a:r>
              <a:rPr lang="en-US" altLang="en-US" sz="3200" cap="none" dirty="0">
                <a:solidFill>
                  <a:schemeClr val="tx1"/>
                </a:solidFill>
                <a:latin typeface="Segoe UI (Headings)"/>
              </a:rPr>
              <a:t>Customer Awards &amp; Recognition </a:t>
            </a:r>
            <a:endParaRPr lang="en-US" sz="3200" cap="none" dirty="0">
              <a:solidFill>
                <a:schemeClr val="tx1"/>
              </a:solidFill>
              <a:latin typeface="Segoe UI (Headings)"/>
            </a:endParaRPr>
          </a:p>
        </p:txBody>
      </p:sp>
      <p:sp>
        <p:nvSpPr>
          <p:cNvPr id="3" name="Footer Placeholder 2">
            <a:extLst>
              <a:ext uri="{FF2B5EF4-FFF2-40B4-BE49-F238E27FC236}">
                <a16:creationId xmlns:a16="http://schemas.microsoft.com/office/drawing/2014/main" id="{79034457-C6DA-409D-92E9-86A15C0E2246}"/>
              </a:ext>
            </a:extLst>
          </p:cNvPr>
          <p:cNvSpPr>
            <a:spLocks noGrp="1"/>
          </p:cNvSpPr>
          <p:nvPr>
            <p:ph type="ftr" sz="quarter" idx="3"/>
          </p:nvPr>
        </p:nvSpPr>
        <p:spPr/>
        <p:txBody>
          <a:bodyPr/>
          <a:lstStyle/>
          <a:p>
            <a:r>
              <a:rPr lang="it-IT"/>
              <a:t>© 2019 Tenneco, Inc. | Data Classification: </a:t>
            </a:r>
            <a:endParaRPr lang="en-US" dirty="0"/>
          </a:p>
        </p:txBody>
      </p:sp>
      <p:sp>
        <p:nvSpPr>
          <p:cNvPr id="4" name="Slide Number Placeholder 3">
            <a:extLst>
              <a:ext uri="{FF2B5EF4-FFF2-40B4-BE49-F238E27FC236}">
                <a16:creationId xmlns:a16="http://schemas.microsoft.com/office/drawing/2014/main" id="{7C5265E7-79AC-453D-8C83-0FA3FA67A8D9}"/>
              </a:ext>
            </a:extLst>
          </p:cNvPr>
          <p:cNvSpPr>
            <a:spLocks noGrp="1"/>
          </p:cNvSpPr>
          <p:nvPr>
            <p:ph type="sldNum" sz="quarter" idx="4"/>
          </p:nvPr>
        </p:nvSpPr>
        <p:spPr/>
        <p:txBody>
          <a:bodyPr/>
          <a:lstStyle/>
          <a:p>
            <a:fld id="{2EF0F7D6-6122-4A03-974B-34EAD579BBE9}" type="slidenum">
              <a:rPr lang="en-US" smtClean="0"/>
              <a:pPr/>
              <a:t>12</a:t>
            </a:fld>
            <a:endParaRPr lang="en-US" dirty="0"/>
          </a:p>
        </p:txBody>
      </p:sp>
      <p:graphicFrame>
        <p:nvGraphicFramePr>
          <p:cNvPr id="6" name="Content Placeholder 7">
            <a:extLst>
              <a:ext uri="{FF2B5EF4-FFF2-40B4-BE49-F238E27FC236}">
                <a16:creationId xmlns:a16="http://schemas.microsoft.com/office/drawing/2014/main" id="{5D783A9B-7B95-4E32-A6A4-61B803436F0C}"/>
              </a:ext>
            </a:extLst>
          </p:cNvPr>
          <p:cNvGraphicFramePr>
            <a:graphicFrameLocks noGrp="1"/>
          </p:cNvGraphicFramePr>
          <p:nvPr>
            <p:ph sz="quarter" idx="14"/>
          </p:nvPr>
        </p:nvGraphicFramePr>
        <p:xfrm>
          <a:off x="127000" y="773425"/>
          <a:ext cx="11931398" cy="5829788"/>
        </p:xfrm>
        <a:graphic>
          <a:graphicData uri="http://schemas.openxmlformats.org/drawingml/2006/table">
            <a:tbl>
              <a:tblPr firstRow="1" firstCol="1" bandRow="1">
                <a:tableStyleId>{E8B1032C-EA38-4F05-BA0D-38AFFFC7BED3}</a:tableStyleId>
              </a:tblPr>
              <a:tblGrid>
                <a:gridCol w="783485">
                  <a:extLst>
                    <a:ext uri="{9D8B030D-6E8A-4147-A177-3AD203B41FA5}">
                      <a16:colId xmlns:a16="http://schemas.microsoft.com/office/drawing/2014/main" val="1777269164"/>
                    </a:ext>
                  </a:extLst>
                </a:gridCol>
                <a:gridCol w="3017637">
                  <a:extLst>
                    <a:ext uri="{9D8B030D-6E8A-4147-A177-3AD203B41FA5}">
                      <a16:colId xmlns:a16="http://schemas.microsoft.com/office/drawing/2014/main" val="1833904281"/>
                    </a:ext>
                  </a:extLst>
                </a:gridCol>
                <a:gridCol w="1565400">
                  <a:extLst>
                    <a:ext uri="{9D8B030D-6E8A-4147-A177-3AD203B41FA5}">
                      <a16:colId xmlns:a16="http://schemas.microsoft.com/office/drawing/2014/main" val="3532487326"/>
                    </a:ext>
                  </a:extLst>
                </a:gridCol>
                <a:gridCol w="1546539">
                  <a:extLst>
                    <a:ext uri="{9D8B030D-6E8A-4147-A177-3AD203B41FA5}">
                      <a16:colId xmlns:a16="http://schemas.microsoft.com/office/drawing/2014/main" val="520398606"/>
                    </a:ext>
                  </a:extLst>
                </a:gridCol>
                <a:gridCol w="5018337">
                  <a:extLst>
                    <a:ext uri="{9D8B030D-6E8A-4147-A177-3AD203B41FA5}">
                      <a16:colId xmlns:a16="http://schemas.microsoft.com/office/drawing/2014/main" val="479411555"/>
                    </a:ext>
                  </a:extLst>
                </a:gridCol>
              </a:tblGrid>
              <a:tr h="252779">
                <a:tc>
                  <a:txBody>
                    <a:bodyPr/>
                    <a:lstStyle/>
                    <a:p>
                      <a:pPr algn="ctr">
                        <a:spcAft>
                          <a:spcPts val="0"/>
                        </a:spcAft>
                      </a:pPr>
                      <a:r>
                        <a:rPr lang="en-IN" sz="1700" dirty="0">
                          <a:effectLst/>
                        </a:rPr>
                        <a:t>#</a:t>
                      </a: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IN" sz="1700" dirty="0">
                          <a:effectLst/>
                        </a:rPr>
                        <a:t>Customer’s Name</a:t>
                      </a: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spcAft>
                          <a:spcPts val="0"/>
                        </a:spcAft>
                      </a:pP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700" dirty="0">
                          <a:effectLst/>
                        </a:rPr>
                        <a:t>Received on</a:t>
                      </a: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en-IN" sz="1700" dirty="0">
                          <a:effectLst/>
                        </a:rPr>
                        <a:t>Appreciation / Award Type</a:t>
                      </a: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75327349"/>
                  </a:ext>
                </a:extLst>
              </a:tr>
              <a:tr h="665061">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1.</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FIAT India</a:t>
                      </a:r>
                    </a:p>
                  </a:txBody>
                  <a:tcPr marL="68580" marR="6858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spcAft>
                          <a:spcPts val="0"/>
                        </a:spcAft>
                      </a:pP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u="none" strike="noStrike" kern="1200" baseline="0" dirty="0"/>
                        <a:t>2</a:t>
                      </a:r>
                      <a:r>
                        <a:rPr lang="en-IN" sz="1400" b="1" u="none" strike="noStrike" kern="1200" baseline="30000" dirty="0"/>
                        <a:t>nd</a:t>
                      </a:r>
                      <a:r>
                        <a:rPr lang="en-IN" sz="1400" b="1" u="none" strike="noStrike" kern="1200" baseline="0" dirty="0"/>
                        <a:t> Apr 2021</a:t>
                      </a:r>
                      <a:endParaRPr lang="en-IN" sz="1400" b="1" dirty="0">
                        <a:solidFill>
                          <a:schemeClr val="tx1"/>
                        </a:solidFill>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b="1" u="none"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u="none" dirty="0"/>
                        <a:t>Best supplier Award for Good Quality Performance in 2020</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21942957"/>
                  </a:ext>
                </a:extLst>
              </a:tr>
              <a:tr h="1189547">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2.</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kern="1200" dirty="0">
                          <a:solidFill>
                            <a:schemeClr val="tx1"/>
                          </a:solidFill>
                          <a:effectLst/>
                          <a:latin typeface="+mn-lt"/>
                          <a:ea typeface="+mn-ea"/>
                          <a:cs typeface="+mn-cs"/>
                        </a:rPr>
                        <a:t>Mahindra &amp; Mahindra (Automotive Division)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IN" sz="1700" b="1" dirty="0"/>
                    </a:p>
                  </a:txBody>
                  <a:tcPr marL="68580" marR="6858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spcAft>
                          <a:spcPts val="0"/>
                        </a:spcAft>
                      </a:pPr>
                      <a:endParaRPr lang="en-IN" sz="1700" b="1" dirty="0">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kern="1200" dirty="0">
                          <a:solidFill>
                            <a:schemeClr val="tx1"/>
                          </a:solidFill>
                          <a:effectLst/>
                          <a:latin typeface="+mn-lt"/>
                          <a:ea typeface="+mn-ea"/>
                          <a:cs typeface="+mn-cs"/>
                        </a:rPr>
                        <a:t>12</a:t>
                      </a:r>
                      <a:r>
                        <a:rPr lang="en-IN" sz="1400" b="1" kern="1200" baseline="30000" dirty="0">
                          <a:solidFill>
                            <a:schemeClr val="tx1"/>
                          </a:solidFill>
                          <a:effectLst/>
                          <a:latin typeface="+mn-lt"/>
                          <a:ea typeface="+mn-ea"/>
                          <a:cs typeface="+mn-cs"/>
                        </a:rPr>
                        <a:t>th</a:t>
                      </a:r>
                      <a:r>
                        <a:rPr lang="en-IN" sz="1400" b="1" kern="1200" dirty="0">
                          <a:solidFill>
                            <a:schemeClr val="tx1"/>
                          </a:solidFill>
                          <a:effectLst/>
                          <a:latin typeface="+mn-lt"/>
                          <a:ea typeface="+mn-ea"/>
                          <a:cs typeface="+mn-cs"/>
                        </a:rPr>
                        <a:t> Apr 2021</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en-IN" sz="1400" b="1" dirty="0">
                        <a:solidFill>
                          <a:schemeClr val="tx1"/>
                        </a:solidFill>
                        <a:effectLst/>
                        <a:latin typeface="+mn-lt"/>
                        <a:ea typeface="DengXian" panose="02010600030101010101" pitchFamily="2" charset="-122"/>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u="none" kern="1200" dirty="0">
                          <a:solidFill>
                            <a:schemeClr val="tx1"/>
                          </a:solidFill>
                          <a:latin typeface="+mn-lt"/>
                          <a:ea typeface="+mn-ea"/>
                          <a:cs typeface="+mn-cs"/>
                        </a:rPr>
                        <a:t>Supplier Excellence Award for the “Best Product Development Performance”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000" b="1" u="none" kern="1200" dirty="0">
                        <a:solidFill>
                          <a:schemeClr val="tx1"/>
                        </a:solidFill>
                        <a:latin typeface="+mn-lt"/>
                        <a:ea typeface="+mn-ea"/>
                        <a:cs typeface="+mn-cs"/>
                      </a:endParaRPr>
                    </a:p>
                    <a:p>
                      <a:pPr marL="45720" marR="0" lvl="0" indent="0" algn="l" defTabSz="1219170" rtl="0" eaLnBrk="1" fontAlgn="auto" latinLnBrk="0" hangingPunct="1">
                        <a:lnSpc>
                          <a:spcPct val="100000"/>
                        </a:lnSpc>
                        <a:spcBef>
                          <a:spcPts val="0"/>
                        </a:spcBef>
                        <a:spcAft>
                          <a:spcPts val="0"/>
                        </a:spcAft>
                        <a:buClrTx/>
                        <a:buSzTx/>
                        <a:buFontTx/>
                        <a:buNone/>
                        <a:tabLst/>
                        <a:defRPr/>
                      </a:pPr>
                      <a:r>
                        <a:rPr lang="en-US" sz="1400" b="1" u="none" kern="1200" dirty="0">
                          <a:solidFill>
                            <a:schemeClr val="tx1"/>
                          </a:solidFill>
                          <a:latin typeface="+mn-lt"/>
                          <a:ea typeface="+mn-ea"/>
                          <a:cs typeface="+mn-cs"/>
                        </a:rPr>
                        <a:t>1. Commodity Award in Engine Proprietary for AD</a:t>
                      </a:r>
                    </a:p>
                    <a:p>
                      <a:pPr marL="45720" marR="0" lvl="0" indent="0" algn="l" defTabSz="1219170" rtl="0" eaLnBrk="1" fontAlgn="auto" latinLnBrk="0" hangingPunct="1">
                        <a:lnSpc>
                          <a:spcPct val="100000"/>
                        </a:lnSpc>
                        <a:spcBef>
                          <a:spcPts val="0"/>
                        </a:spcBef>
                        <a:spcAft>
                          <a:spcPts val="0"/>
                        </a:spcAft>
                        <a:buClrTx/>
                        <a:buSzTx/>
                        <a:buFontTx/>
                        <a:buNone/>
                        <a:tabLst/>
                        <a:defRPr/>
                      </a:pPr>
                      <a:r>
                        <a:rPr lang="en-US" sz="1400" b="1" u="none" kern="1200" dirty="0">
                          <a:solidFill>
                            <a:schemeClr val="tx1"/>
                          </a:solidFill>
                          <a:latin typeface="+mn-lt"/>
                          <a:ea typeface="+mn-ea"/>
                          <a:cs typeface="+mn-cs"/>
                        </a:rPr>
                        <a:t>2. Best Product Development for AD</a:t>
                      </a:r>
                    </a:p>
                    <a:p>
                      <a:pPr marL="45720" marR="0" lvl="0" indent="0" algn="l" defTabSz="1219170" rtl="0" eaLnBrk="1" fontAlgn="auto" latinLnBrk="0" hangingPunct="1">
                        <a:lnSpc>
                          <a:spcPct val="100000"/>
                        </a:lnSpc>
                        <a:spcBef>
                          <a:spcPts val="0"/>
                        </a:spcBef>
                        <a:spcAft>
                          <a:spcPts val="0"/>
                        </a:spcAft>
                        <a:buClrTx/>
                        <a:buSzTx/>
                        <a:buFontTx/>
                        <a:buNone/>
                        <a:tabLst/>
                        <a:defRPr/>
                      </a:pPr>
                      <a:r>
                        <a:rPr lang="en-US" sz="1400" b="1" u="none" kern="1200" dirty="0">
                          <a:solidFill>
                            <a:schemeClr val="tx1"/>
                          </a:solidFill>
                          <a:latin typeface="+mn-lt"/>
                          <a:ea typeface="+mn-ea"/>
                          <a:cs typeface="+mn-cs"/>
                        </a:rPr>
                        <a:t>3. Best Spares Performance for AD</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89838909"/>
                  </a:ext>
                </a:extLst>
              </a:tr>
              <a:tr h="624512">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3.</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General Motors</a:t>
                      </a:r>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30</a:t>
                      </a:r>
                      <a:r>
                        <a:rPr lang="en-IN" sz="1400" b="1" baseline="30000" dirty="0">
                          <a:solidFill>
                            <a:schemeClr val="tx1"/>
                          </a:solidFill>
                          <a:effectLst/>
                          <a:latin typeface="+mn-lt"/>
                          <a:ea typeface="DengXian" panose="02010600030101010101" pitchFamily="2" charset="-122"/>
                          <a:cs typeface="Calibri" panose="020F0502020204030204" pitchFamily="34" charset="0"/>
                        </a:rPr>
                        <a:t>th</a:t>
                      </a:r>
                      <a:r>
                        <a:rPr lang="en-IN" sz="1400" b="1" dirty="0">
                          <a:solidFill>
                            <a:schemeClr val="tx1"/>
                          </a:solidFill>
                          <a:effectLst/>
                          <a:latin typeface="+mn-lt"/>
                          <a:ea typeface="DengXian" panose="02010600030101010101" pitchFamily="2" charset="-122"/>
                          <a:cs typeface="Calibri" panose="020F0502020204030204" pitchFamily="34" charset="0"/>
                        </a:rPr>
                        <a:t> Jun 2021</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b="1" u="none" kern="1200" dirty="0">
                        <a:solidFill>
                          <a:schemeClr val="tx1"/>
                        </a:solidFill>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b="1" u="none" kern="1200" dirty="0">
                          <a:solidFill>
                            <a:schemeClr val="tx1"/>
                          </a:solidFill>
                          <a:latin typeface="+mn-lt"/>
                          <a:ea typeface="+mn-ea"/>
                          <a:cs typeface="+mn-cs"/>
                        </a:rPr>
                        <a:t>“Supplier Quality Excellence Award” for the 9</a:t>
                      </a:r>
                      <a:r>
                        <a:rPr lang="en-US" sz="1400" b="1" u="none" kern="1200" baseline="30000" dirty="0">
                          <a:solidFill>
                            <a:schemeClr val="tx1"/>
                          </a:solidFill>
                          <a:latin typeface="+mn-lt"/>
                          <a:ea typeface="+mn-ea"/>
                          <a:cs typeface="+mn-cs"/>
                        </a:rPr>
                        <a:t>th</a:t>
                      </a:r>
                      <a:r>
                        <a:rPr lang="en-US" sz="1400" b="1" u="none" kern="1200" dirty="0">
                          <a:solidFill>
                            <a:schemeClr val="tx1"/>
                          </a:solidFill>
                          <a:latin typeface="+mn-lt"/>
                          <a:ea typeface="+mn-ea"/>
                          <a:cs typeface="+mn-cs"/>
                        </a:rPr>
                        <a:t>  consecutive year</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23641961"/>
                  </a:ext>
                </a:extLst>
              </a:tr>
              <a:tr h="758336">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4.</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Mahindra &amp; Mahindra (Automotive Division)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IN" sz="1700" b="1" dirty="0"/>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13</a:t>
                      </a:r>
                      <a:r>
                        <a:rPr lang="en-IN" sz="1400" b="1" baseline="30000" dirty="0">
                          <a:solidFill>
                            <a:schemeClr val="tx1"/>
                          </a:solidFill>
                          <a:effectLst/>
                          <a:latin typeface="+mn-lt"/>
                          <a:ea typeface="DengXian" panose="02010600030101010101" pitchFamily="2" charset="-122"/>
                          <a:cs typeface="Calibri" panose="020F0502020204030204" pitchFamily="34" charset="0"/>
                        </a:rPr>
                        <a:t>th</a:t>
                      </a:r>
                      <a:r>
                        <a:rPr lang="en-IN" sz="1400" b="1" dirty="0">
                          <a:solidFill>
                            <a:schemeClr val="tx1"/>
                          </a:solidFill>
                          <a:effectLst/>
                          <a:latin typeface="+mn-lt"/>
                          <a:ea typeface="DengXian" panose="02010600030101010101" pitchFamily="2" charset="-122"/>
                          <a:cs typeface="Calibri" panose="020F0502020204030204" pitchFamily="34" charset="0"/>
                        </a:rPr>
                        <a:t> Aug 2021</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en-IN" sz="1400" b="1" dirty="0">
                        <a:solidFill>
                          <a:schemeClr val="tx1"/>
                        </a:solidFill>
                        <a:effectLst/>
                        <a:latin typeface="+mn-lt"/>
                        <a:ea typeface="DengXian" panose="02010600030101010101" pitchFamily="2" charset="-122"/>
                        <a:cs typeface="Calibri" panose="020F0502020204030204" pitchFamily="34" charset="0"/>
                      </a:endParaRP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524"/>
                          </a:solidFill>
                          <a:effectLst/>
                          <a:uLnTx/>
                          <a:uFillTx/>
                          <a:latin typeface="+mn-lt"/>
                          <a:ea typeface="+mn-ea"/>
                          <a:cs typeface="+mn-cs"/>
                        </a:rPr>
                        <a:t>Appreciation for  XUV700 Product development support and valuable contribution in excellence execution </a:t>
                      </a:r>
                      <a:endParaRPr lang="en-US" sz="1700" b="1" u="none" kern="1200" noProof="0" dirty="0">
                        <a:solidFill>
                          <a:schemeClr val="tx1"/>
                        </a:solidFill>
                        <a:latin typeface="+mn-lt"/>
                        <a:ea typeface="+mn-ea"/>
                        <a:cs typeface="+mn-cs"/>
                      </a:endParaRP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51571539"/>
                  </a:ext>
                </a:extLst>
              </a:tr>
              <a:tr h="485579">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5.</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Daimler AG</a:t>
                      </a:r>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12</a:t>
                      </a:r>
                      <a:r>
                        <a:rPr lang="en-IN" sz="1400" b="1" baseline="30000" dirty="0">
                          <a:solidFill>
                            <a:schemeClr val="tx1"/>
                          </a:solidFill>
                          <a:effectLst/>
                          <a:latin typeface="+mn-lt"/>
                          <a:ea typeface="DengXian" panose="02010600030101010101" pitchFamily="2" charset="-122"/>
                          <a:cs typeface="Calibri" panose="020F0502020204030204" pitchFamily="34" charset="0"/>
                        </a:rPr>
                        <a:t>th</a:t>
                      </a:r>
                      <a:r>
                        <a:rPr lang="en-IN" sz="1400" b="1" dirty="0">
                          <a:solidFill>
                            <a:schemeClr val="tx1"/>
                          </a:solidFill>
                          <a:effectLst/>
                          <a:latin typeface="+mn-lt"/>
                          <a:ea typeface="DengXian" panose="02010600030101010101" pitchFamily="2" charset="-122"/>
                          <a:cs typeface="Calibri" panose="020F0502020204030204" pitchFamily="34" charset="0"/>
                        </a:rPr>
                        <a:t> Nov 2021</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524"/>
                          </a:solidFill>
                          <a:effectLst/>
                          <a:uLnTx/>
                          <a:uFillTx/>
                          <a:latin typeface="+mn-lt"/>
                          <a:ea typeface="+mn-ea"/>
                          <a:cs typeface="+mn-cs"/>
                        </a:rPr>
                        <a:t>Achieving overall “0 PPM“.</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3683296"/>
                  </a:ext>
                </a:extLst>
              </a:tr>
              <a:tr h="624512">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6.</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John Deere</a:t>
                      </a:r>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Q1, 2022</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400" b="1" kern="1200" dirty="0">
                          <a:solidFill>
                            <a:schemeClr val="tx1"/>
                          </a:solidFill>
                          <a:effectLst/>
                          <a:latin typeface="+mn-lt"/>
                          <a:ea typeface="+mn-ea"/>
                          <a:cs typeface="+mn-cs"/>
                        </a:rPr>
                        <a:t>Partner Level Supplier” award in Achieving Excellence Program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72524"/>
                        </a:solidFill>
                        <a:effectLst/>
                        <a:uLnTx/>
                        <a:uFillTx/>
                        <a:latin typeface="+mn-lt"/>
                        <a:ea typeface="+mn-ea"/>
                        <a:cs typeface="+mn-cs"/>
                      </a:endParaRP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67132717"/>
                  </a:ext>
                </a:extLst>
              </a:tr>
              <a:tr h="571734">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7.</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KTM Austria</a:t>
                      </a:r>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Dec, 2021</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524"/>
                          </a:solidFill>
                          <a:effectLst/>
                          <a:uLnTx/>
                          <a:uFillTx/>
                          <a:latin typeface="+mn-lt"/>
                          <a:ea typeface="+mn-ea"/>
                          <a:cs typeface="+mn-cs"/>
                        </a:rPr>
                        <a:t>Supplier Quality Award</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68059412"/>
                  </a:ext>
                </a:extLst>
              </a:tr>
              <a:tr h="571734">
                <a:tc>
                  <a:txBody>
                    <a:bodyPr/>
                    <a:lstStyle/>
                    <a:p>
                      <a:pPr algn="ctr">
                        <a:spcAft>
                          <a:spcPts val="0"/>
                        </a:spcAft>
                      </a:pPr>
                      <a:r>
                        <a:rPr lang="en-IN" sz="1700" b="1" dirty="0">
                          <a:effectLst/>
                          <a:latin typeface="+mn-lt"/>
                          <a:ea typeface="DengXian" panose="02010600030101010101" pitchFamily="2" charset="-122"/>
                          <a:cs typeface="Calibri" panose="020F0502020204030204" pitchFamily="34" charset="0"/>
                        </a:rPr>
                        <a:t>8.</a:t>
                      </a: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IN" sz="1700" b="1" dirty="0"/>
                        <a:t>Toyota (TIEI)</a:t>
                      </a:r>
                    </a:p>
                  </a:txBody>
                  <a:tcPr marL="51435" marR="51435"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1219170" rtl="0" eaLnBrk="1" latinLnBrk="0" hangingPunct="1">
                        <a:spcAft>
                          <a:spcPts val="0"/>
                        </a:spcAft>
                      </a:pPr>
                      <a:endParaRPr lang="en-IN" sz="1700" b="1" kern="1200" dirty="0">
                        <a:solidFill>
                          <a:schemeClr val="tx1"/>
                        </a:solidFill>
                        <a:effectLst/>
                        <a:latin typeface="+mn-lt"/>
                        <a:ea typeface="+mn-ea"/>
                        <a:cs typeface="+mn-cs"/>
                      </a:endParaRPr>
                    </a:p>
                  </a:txBody>
                  <a:tcPr marL="51435" marR="51435"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IN" sz="1400" b="1" dirty="0">
                          <a:solidFill>
                            <a:schemeClr val="tx1"/>
                          </a:solidFill>
                          <a:effectLst/>
                          <a:latin typeface="+mn-lt"/>
                          <a:ea typeface="DengXian" panose="02010600030101010101" pitchFamily="2" charset="-122"/>
                          <a:cs typeface="Calibri" panose="020F0502020204030204" pitchFamily="34" charset="0"/>
                        </a:rPr>
                        <a:t>Q2, 2022</a:t>
                      </a: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524"/>
                          </a:solidFill>
                          <a:effectLst/>
                          <a:uLnTx/>
                          <a:uFillTx/>
                          <a:latin typeface="+mn-lt"/>
                          <a:ea typeface="+mn-ea"/>
                          <a:cs typeface="+mn-cs"/>
                        </a:rPr>
                        <a:t>Achieving overall “0 PPM“.</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72524"/>
                        </a:solidFill>
                        <a:effectLst/>
                        <a:uLnTx/>
                        <a:uFillTx/>
                        <a:latin typeface="+mn-lt"/>
                        <a:ea typeface="+mn-ea"/>
                        <a:cs typeface="+mn-cs"/>
                      </a:endParaRPr>
                    </a:p>
                  </a:txBody>
                  <a:tcPr marL="51435" marR="51435"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1523872"/>
                  </a:ext>
                </a:extLst>
              </a:tr>
            </a:tbl>
          </a:graphicData>
        </a:graphic>
      </p:graphicFrame>
      <p:pic>
        <p:nvPicPr>
          <p:cNvPr id="15" name="Picture 14">
            <a:hlinkClick r:id="rId2" action="ppaction://hlinkpres?slideindex=1&amp;slidetitle="/>
            <a:extLst>
              <a:ext uri="{FF2B5EF4-FFF2-40B4-BE49-F238E27FC236}">
                <a16:creationId xmlns:a16="http://schemas.microsoft.com/office/drawing/2014/main" id="{55FB94FD-B006-454C-8F4B-5A61670329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101" y="1147219"/>
            <a:ext cx="942975" cy="396832"/>
          </a:xfrm>
          <a:prstGeom prst="rect">
            <a:avLst/>
          </a:prstGeom>
        </p:spPr>
      </p:pic>
      <p:pic>
        <p:nvPicPr>
          <p:cNvPr id="23" name="Picture 76">
            <a:extLst>
              <a:ext uri="{FF2B5EF4-FFF2-40B4-BE49-F238E27FC236}">
                <a16:creationId xmlns:a16="http://schemas.microsoft.com/office/drawing/2014/main" id="{A946F0B4-B168-443B-AFEA-CB67D0448B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4101" y="1905825"/>
            <a:ext cx="813924" cy="44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age result for gm logo png">
            <a:hlinkClick r:id="rId5" action="ppaction://hlinkfile"/>
            <a:extLst>
              <a:ext uri="{FF2B5EF4-FFF2-40B4-BE49-F238E27FC236}">
                <a16:creationId xmlns:a16="http://schemas.microsoft.com/office/drawing/2014/main" id="{9EC76963-CE30-42CA-B48E-70892F64BB9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3007" y="2935197"/>
            <a:ext cx="525161" cy="504000"/>
          </a:xfrm>
          <a:prstGeom prst="rect">
            <a:avLst/>
          </a:prstGeom>
          <a:noFill/>
          <a:ln w="9525">
            <a:noFill/>
            <a:miter lim="800000"/>
            <a:headEnd/>
            <a:tailEnd/>
          </a:ln>
        </p:spPr>
      </p:pic>
      <p:pic>
        <p:nvPicPr>
          <p:cNvPr id="10" name="Picture 76">
            <a:extLst>
              <a:ext uri="{FF2B5EF4-FFF2-40B4-BE49-F238E27FC236}">
                <a16:creationId xmlns:a16="http://schemas.microsoft.com/office/drawing/2014/main" id="{8A502AB4-4C77-46BB-8E20-7AC78BEAD5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81727" y="3616931"/>
            <a:ext cx="813924" cy="44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26A7061-2002-448B-A650-6197FE8D3C6B}"/>
              </a:ext>
            </a:extLst>
          </p:cNvPr>
          <p:cNvPicPr>
            <a:picLocks noChangeAspect="1"/>
          </p:cNvPicPr>
          <p:nvPr/>
        </p:nvPicPr>
        <p:blipFill>
          <a:blip r:embed="rId7"/>
          <a:stretch>
            <a:fillRect/>
          </a:stretch>
        </p:blipFill>
        <p:spPr>
          <a:xfrm>
            <a:off x="4400704" y="4332096"/>
            <a:ext cx="707184" cy="434691"/>
          </a:xfrm>
          <a:prstGeom prst="rect">
            <a:avLst/>
          </a:prstGeom>
        </p:spPr>
      </p:pic>
      <p:pic>
        <p:nvPicPr>
          <p:cNvPr id="11" name="Picture 10">
            <a:extLst>
              <a:ext uri="{FF2B5EF4-FFF2-40B4-BE49-F238E27FC236}">
                <a16:creationId xmlns:a16="http://schemas.microsoft.com/office/drawing/2014/main" id="{B52C8F64-27F9-4742-983D-730A0DAC065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r="76891"/>
          <a:stretch>
            <a:fillRect/>
          </a:stretch>
        </p:blipFill>
        <p:spPr bwMode="auto">
          <a:xfrm>
            <a:off x="4502740" y="4901119"/>
            <a:ext cx="521068" cy="42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4FBAF9C-D6F6-4DAE-8E90-6E634F62F626}"/>
              </a:ext>
            </a:extLst>
          </p:cNvPr>
          <p:cNvPicPr>
            <a:picLocks noChangeAspect="1"/>
          </p:cNvPicPr>
          <p:nvPr/>
        </p:nvPicPr>
        <p:blipFill>
          <a:blip r:embed="rId9"/>
          <a:stretch>
            <a:fillRect/>
          </a:stretch>
        </p:blipFill>
        <p:spPr>
          <a:xfrm>
            <a:off x="4406005" y="5564619"/>
            <a:ext cx="765367" cy="325214"/>
          </a:xfrm>
          <a:prstGeom prst="rect">
            <a:avLst/>
          </a:prstGeom>
        </p:spPr>
      </p:pic>
      <p:pic>
        <p:nvPicPr>
          <p:cNvPr id="13" name="Picture 12">
            <a:hlinkClick r:id="rId10" action="ppaction://hlinkpres?slideindex=1&amp;slidetitle="/>
            <a:extLst>
              <a:ext uri="{FF2B5EF4-FFF2-40B4-BE49-F238E27FC236}">
                <a16:creationId xmlns:a16="http://schemas.microsoft.com/office/drawing/2014/main" id="{ADF4C28C-308B-4A13-8A46-9A4BBF53130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76141" y="6077167"/>
            <a:ext cx="734067" cy="510966"/>
          </a:xfrm>
          <a:prstGeom prst="rect">
            <a:avLst/>
          </a:prstGeom>
        </p:spPr>
      </p:pic>
    </p:spTree>
    <p:extLst>
      <p:ext uri="{BB962C8B-B14F-4D97-AF65-F5344CB8AC3E}">
        <p14:creationId xmlns:p14="http://schemas.microsoft.com/office/powerpoint/2010/main" val="2451300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DFDDD-5902-4A5C-AEF3-38789C694159}"/>
              </a:ext>
            </a:extLst>
          </p:cNvPr>
          <p:cNvSpPr>
            <a:spLocks noGrp="1"/>
          </p:cNvSpPr>
          <p:nvPr>
            <p:ph type="sldNum" sz="quarter" idx="4"/>
          </p:nvPr>
        </p:nvSpPr>
        <p:spPr/>
        <p:txBody>
          <a:bodyPr/>
          <a:lstStyle/>
          <a:p>
            <a:pPr>
              <a:defRPr/>
            </a:pPr>
            <a:fld id="{FEA2E03D-9F5B-5343-B21F-62525800774A}" type="slidenum">
              <a:rPr lang="en-US" smtClean="0"/>
              <a:pPr>
                <a:defRPr/>
              </a:pPr>
              <a:t>13</a:t>
            </a:fld>
            <a:endParaRPr lang="en-US" dirty="0"/>
          </a:p>
        </p:txBody>
      </p:sp>
      <p:sp>
        <p:nvSpPr>
          <p:cNvPr id="6" name="Slide Number Placeholder 2">
            <a:extLst>
              <a:ext uri="{FF2B5EF4-FFF2-40B4-BE49-F238E27FC236}">
                <a16:creationId xmlns:a16="http://schemas.microsoft.com/office/drawing/2014/main" id="{709C434E-8C27-4766-95B3-967A823EDDB2}"/>
              </a:ext>
            </a:extLst>
          </p:cNvPr>
          <p:cNvSpPr txBox="1">
            <a:spLocks/>
          </p:cNvSpPr>
          <p:nvPr/>
        </p:nvSpPr>
        <p:spPr>
          <a:xfrm>
            <a:off x="11584763" y="6551890"/>
            <a:ext cx="611397" cy="295950"/>
          </a:xfrm>
          <a:prstGeom prst="rect">
            <a:avLst/>
          </a:prstGeom>
        </p:spPr>
        <p:txBody>
          <a:bodyPr vert="horz" lIns="91440" tIns="45720" rIns="91440" bIns="45720" rtlCol="0" anchor="ctr"/>
          <a:lstStyle>
            <a:lvl1pPr marL="0" algn="r" rtl="0" latinLnBrk="0">
              <a:defRPr sz="900" kern="1200">
                <a:solidFill>
                  <a:schemeClr val="bg1">
                    <a:lumMod val="50000"/>
                  </a:schemeClr>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defRPr/>
            </a:pPr>
            <a:fld id="{FEA2E03D-9F5B-5343-B21F-62525800774A}" type="slidenum">
              <a:rPr lang="en-US" smtClean="0"/>
              <a:pPr>
                <a:defRPr/>
              </a:pPr>
              <a:t>13</a:t>
            </a:fld>
            <a:endParaRPr lang="en-US" dirty="0">
              <a:solidFill>
                <a:srgbClr val="FFFFFF">
                  <a:lumMod val="50000"/>
                </a:srgbClr>
              </a:solidFill>
              <a:latin typeface="Arial" panose="020B0604020202020204"/>
            </a:endParaRPr>
          </a:p>
        </p:txBody>
      </p:sp>
      <p:pic>
        <p:nvPicPr>
          <p:cNvPr id="28" name="Picture 27">
            <a:extLst>
              <a:ext uri="{FF2B5EF4-FFF2-40B4-BE49-F238E27FC236}">
                <a16:creationId xmlns:a16="http://schemas.microsoft.com/office/drawing/2014/main" id="{CB5A8709-A876-4E82-9390-96FFE976E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361" y="1563835"/>
            <a:ext cx="653574" cy="653574"/>
          </a:xfrm>
          <a:prstGeom prst="rect">
            <a:avLst/>
          </a:prstGeom>
        </p:spPr>
      </p:pic>
      <p:grpSp>
        <p:nvGrpSpPr>
          <p:cNvPr id="47" name="Group 46">
            <a:extLst>
              <a:ext uri="{FF2B5EF4-FFF2-40B4-BE49-F238E27FC236}">
                <a16:creationId xmlns:a16="http://schemas.microsoft.com/office/drawing/2014/main" id="{BD25E4B3-9431-4168-BC51-E1AC87639E97}"/>
              </a:ext>
            </a:extLst>
          </p:cNvPr>
          <p:cNvGrpSpPr/>
          <p:nvPr/>
        </p:nvGrpSpPr>
        <p:grpSpPr>
          <a:xfrm>
            <a:off x="2284270" y="1401303"/>
            <a:ext cx="927823" cy="1020605"/>
            <a:chOff x="1448319" y="1579966"/>
            <a:chExt cx="927823" cy="927823"/>
          </a:xfrm>
        </p:grpSpPr>
        <p:sp>
          <p:nvSpPr>
            <p:cNvPr id="48" name="Oval 47">
              <a:extLst>
                <a:ext uri="{FF2B5EF4-FFF2-40B4-BE49-F238E27FC236}">
                  <a16:creationId xmlns:a16="http://schemas.microsoft.com/office/drawing/2014/main" id="{E168259B-3950-4164-8B9C-DE1DCD1C8D84}"/>
                </a:ext>
              </a:extLst>
            </p:cNvPr>
            <p:cNvSpPr/>
            <p:nvPr/>
          </p:nvSpPr>
          <p:spPr>
            <a:xfrm>
              <a:off x="1448319" y="1579966"/>
              <a:ext cx="927823" cy="92782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9" name="Picture 48">
              <a:extLst>
                <a:ext uri="{FF2B5EF4-FFF2-40B4-BE49-F238E27FC236}">
                  <a16:creationId xmlns:a16="http://schemas.microsoft.com/office/drawing/2014/main" id="{F6136A85-08A0-4AC2-8515-C7E63D95D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290" y="1665462"/>
              <a:ext cx="731880" cy="731880"/>
            </a:xfrm>
            <a:prstGeom prst="rect">
              <a:avLst/>
            </a:prstGeom>
          </p:spPr>
        </p:pic>
      </p:grpSp>
      <p:grpSp>
        <p:nvGrpSpPr>
          <p:cNvPr id="50" name="Group 49">
            <a:extLst>
              <a:ext uri="{FF2B5EF4-FFF2-40B4-BE49-F238E27FC236}">
                <a16:creationId xmlns:a16="http://schemas.microsoft.com/office/drawing/2014/main" id="{2DD11D9B-0D14-4335-90C7-C70B07F521D0}"/>
              </a:ext>
            </a:extLst>
          </p:cNvPr>
          <p:cNvGrpSpPr/>
          <p:nvPr/>
        </p:nvGrpSpPr>
        <p:grpSpPr>
          <a:xfrm>
            <a:off x="1376581" y="2569187"/>
            <a:ext cx="2743200" cy="704088"/>
            <a:chOff x="295528" y="2852204"/>
            <a:chExt cx="2743200" cy="640080"/>
          </a:xfrm>
        </p:grpSpPr>
        <p:sp>
          <p:nvSpPr>
            <p:cNvPr id="51" name="Rectangle 50">
              <a:extLst>
                <a:ext uri="{FF2B5EF4-FFF2-40B4-BE49-F238E27FC236}">
                  <a16:creationId xmlns:a16="http://schemas.microsoft.com/office/drawing/2014/main" id="{B54D3A15-2525-4CC4-86B9-EB4D920EB352}"/>
                </a:ext>
              </a:extLst>
            </p:cNvPr>
            <p:cNvSpPr/>
            <p:nvPr/>
          </p:nvSpPr>
          <p:spPr>
            <a:xfrm>
              <a:off x="295528" y="2852204"/>
              <a:ext cx="2743200" cy="640080"/>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2" name="Rectangle 51">
              <a:extLst>
                <a:ext uri="{FF2B5EF4-FFF2-40B4-BE49-F238E27FC236}">
                  <a16:creationId xmlns:a16="http://schemas.microsoft.com/office/drawing/2014/main" id="{82370DC3-2ECE-4812-BA30-500BB6BDD5FC}"/>
                </a:ext>
              </a:extLst>
            </p:cNvPr>
            <p:cNvSpPr/>
            <p:nvPr/>
          </p:nvSpPr>
          <p:spPr>
            <a:xfrm>
              <a:off x="516840" y="2852204"/>
              <a:ext cx="2300576" cy="64008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t>Reduce </a:t>
              </a:r>
              <a:br>
                <a:rPr kumimoji="0" lang="en-US" sz="1600" b="1"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br>
              <a:r>
                <a:rPr kumimoji="0" lang="en-US" sz="1600" b="1"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t>Operational Cost</a:t>
              </a:r>
            </a:p>
          </p:txBody>
        </p:sp>
      </p:grpSp>
      <p:sp>
        <p:nvSpPr>
          <p:cNvPr id="53" name="Rectangle 52">
            <a:extLst>
              <a:ext uri="{FF2B5EF4-FFF2-40B4-BE49-F238E27FC236}">
                <a16:creationId xmlns:a16="http://schemas.microsoft.com/office/drawing/2014/main" id="{286F0326-E7C4-4CAD-B4E3-490035241796}"/>
              </a:ext>
            </a:extLst>
          </p:cNvPr>
          <p:cNvSpPr/>
          <p:nvPr/>
        </p:nvSpPr>
        <p:spPr>
          <a:xfrm>
            <a:off x="1422301" y="3318945"/>
            <a:ext cx="2651760" cy="1299034"/>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marL="182880"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72524"/>
                </a:solidFill>
                <a:effectLst/>
                <a:uLnTx/>
                <a:uFillTx/>
                <a:latin typeface="Segoe UI Semibold" panose="020B0702040204020203" pitchFamily="34" charset="0"/>
                <a:ea typeface="+mn-ea"/>
                <a:cs typeface="Segoe UI Semibold" panose="020B0702040204020203" pitchFamily="34" charset="0"/>
              </a:rPr>
              <a:t>Fixed Cost reduction</a:t>
            </a:r>
          </a:p>
          <a:p>
            <a:pPr marL="182880"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72524"/>
                </a:solidFill>
                <a:effectLst/>
                <a:uLnTx/>
                <a:uFillTx/>
                <a:latin typeface="Segoe UI Semibold" panose="020B0702040204020203" pitchFamily="34" charset="0"/>
                <a:ea typeface="+mn-ea"/>
                <a:cs typeface="Segoe UI Semibold" panose="020B0702040204020203" pitchFamily="34" charset="0"/>
              </a:rPr>
              <a:t>Operational efficiency</a:t>
            </a:r>
          </a:p>
          <a:p>
            <a:pPr marL="9842" marR="0" lvl="0" algn="l" defTabSz="914400" rtl="0" eaLnBrk="1" fontAlgn="base" latinLnBrk="0" hangingPunct="1">
              <a:lnSpc>
                <a:spcPct val="100000"/>
              </a:lnSpc>
              <a:spcBef>
                <a:spcPts val="0"/>
              </a:spcBef>
              <a:spcAft>
                <a:spcPts val="600"/>
              </a:spcAft>
              <a:buClrTx/>
              <a:buSzTx/>
              <a:tabLst/>
              <a:defRPr/>
            </a:pPr>
            <a:endParaRPr kumimoji="0" lang="en-US" sz="1400" b="0" i="0" u="none" strike="noStrike" kern="1200" cap="none" spc="0" normalizeH="0" baseline="0" noProof="0" dirty="0">
              <a:ln>
                <a:noFill/>
              </a:ln>
              <a:solidFill>
                <a:srgbClr val="272524"/>
              </a:solidFill>
              <a:effectLst/>
              <a:uLnTx/>
              <a:uFillTx/>
              <a:latin typeface="Segoe UI Semibold" panose="020B0702040204020203" pitchFamily="34" charset="0"/>
              <a:ea typeface="+mn-ea"/>
              <a:cs typeface="Segoe UI Semibold" panose="020B0702040204020203" pitchFamily="34" charset="0"/>
            </a:endParaRPr>
          </a:p>
        </p:txBody>
      </p:sp>
      <p:grpSp>
        <p:nvGrpSpPr>
          <p:cNvPr id="54" name="Group 53">
            <a:extLst>
              <a:ext uri="{FF2B5EF4-FFF2-40B4-BE49-F238E27FC236}">
                <a16:creationId xmlns:a16="http://schemas.microsoft.com/office/drawing/2014/main" id="{EC094A37-3195-40E8-958F-8F6127619EBD}"/>
              </a:ext>
            </a:extLst>
          </p:cNvPr>
          <p:cNvGrpSpPr/>
          <p:nvPr/>
        </p:nvGrpSpPr>
        <p:grpSpPr>
          <a:xfrm>
            <a:off x="8772483" y="1381979"/>
            <a:ext cx="981703" cy="1079873"/>
            <a:chOff x="9775288" y="1484894"/>
            <a:chExt cx="1357403" cy="1357403"/>
          </a:xfrm>
        </p:grpSpPr>
        <p:sp>
          <p:nvSpPr>
            <p:cNvPr id="55" name="Oval 54">
              <a:extLst>
                <a:ext uri="{FF2B5EF4-FFF2-40B4-BE49-F238E27FC236}">
                  <a16:creationId xmlns:a16="http://schemas.microsoft.com/office/drawing/2014/main" id="{105E5987-1F42-4845-AF31-849FC51A94DE}"/>
                </a:ext>
              </a:extLst>
            </p:cNvPr>
            <p:cNvSpPr/>
            <p:nvPr/>
          </p:nvSpPr>
          <p:spPr>
            <a:xfrm>
              <a:off x="9775288" y="1484894"/>
              <a:ext cx="1357403" cy="1357403"/>
            </a:xfrm>
            <a:prstGeom prst="ellipse">
              <a:avLst/>
            </a:prstGeom>
            <a:solidFill>
              <a:srgbClr val="4082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Picture 55">
              <a:extLst>
                <a:ext uri="{FF2B5EF4-FFF2-40B4-BE49-F238E27FC236}">
                  <a16:creationId xmlns:a16="http://schemas.microsoft.com/office/drawing/2014/main" id="{74CB08A2-86F6-4B61-9E8D-4A85C36D27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6386" y="1697294"/>
              <a:ext cx="889136" cy="889136"/>
            </a:xfrm>
            <a:prstGeom prst="rect">
              <a:avLst/>
            </a:prstGeom>
          </p:spPr>
        </p:pic>
      </p:grpSp>
      <p:grpSp>
        <p:nvGrpSpPr>
          <p:cNvPr id="57" name="Group 56">
            <a:extLst>
              <a:ext uri="{FF2B5EF4-FFF2-40B4-BE49-F238E27FC236}">
                <a16:creationId xmlns:a16="http://schemas.microsoft.com/office/drawing/2014/main" id="{3B628638-9FD6-46BE-A272-2A641B8AD5BB}"/>
              </a:ext>
            </a:extLst>
          </p:cNvPr>
          <p:cNvGrpSpPr/>
          <p:nvPr/>
        </p:nvGrpSpPr>
        <p:grpSpPr>
          <a:xfrm>
            <a:off x="7891734" y="2569187"/>
            <a:ext cx="2743200" cy="704088"/>
            <a:chOff x="9177803" y="2852204"/>
            <a:chExt cx="2743200" cy="640080"/>
          </a:xfrm>
        </p:grpSpPr>
        <p:sp>
          <p:nvSpPr>
            <p:cNvPr id="58" name="Rectangle 57">
              <a:extLst>
                <a:ext uri="{FF2B5EF4-FFF2-40B4-BE49-F238E27FC236}">
                  <a16:creationId xmlns:a16="http://schemas.microsoft.com/office/drawing/2014/main" id="{00D817E0-5C35-46D9-9481-500EE5B92EFE}"/>
                </a:ext>
              </a:extLst>
            </p:cNvPr>
            <p:cNvSpPr/>
            <p:nvPr/>
          </p:nvSpPr>
          <p:spPr>
            <a:xfrm>
              <a:off x="9177803" y="2852204"/>
              <a:ext cx="2743200" cy="640080"/>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9" name="Rectangle 58">
              <a:extLst>
                <a:ext uri="{FF2B5EF4-FFF2-40B4-BE49-F238E27FC236}">
                  <a16:creationId xmlns:a16="http://schemas.microsoft.com/office/drawing/2014/main" id="{CA0CEFC5-51C8-49B1-91CD-E065FB1DC9C0}"/>
                </a:ext>
              </a:extLst>
            </p:cNvPr>
            <p:cNvSpPr/>
            <p:nvPr/>
          </p:nvSpPr>
          <p:spPr>
            <a:xfrm>
              <a:off x="9408060" y="2852204"/>
              <a:ext cx="2282686" cy="64008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lvl="0" algn="ctr" eaLnBrk="1" hangingPunct="1">
                <a:spcBef>
                  <a:spcPts val="0"/>
                </a:spcBef>
                <a:spcAft>
                  <a:spcPts val="0"/>
                </a:spcAft>
                <a:defRPr/>
              </a:pPr>
              <a:r>
                <a:rPr lang="en-US" sz="1600" b="1" dirty="0">
                  <a:solidFill>
                    <a:schemeClr val="tx1"/>
                  </a:solidFill>
                  <a:latin typeface="Segoe UI"/>
                  <a:cs typeface="Calibri" panose="020F0502020204030204" pitchFamily="34" charset="0"/>
                </a:rPr>
                <a:t>Growth Opportunities</a:t>
              </a:r>
            </a:p>
          </p:txBody>
        </p:sp>
      </p:grpSp>
      <p:sp>
        <p:nvSpPr>
          <p:cNvPr id="60" name="Rectangle 59">
            <a:extLst>
              <a:ext uri="{FF2B5EF4-FFF2-40B4-BE49-F238E27FC236}">
                <a16:creationId xmlns:a16="http://schemas.microsoft.com/office/drawing/2014/main" id="{A869B5EE-179F-461E-A325-225F2B763079}"/>
              </a:ext>
            </a:extLst>
          </p:cNvPr>
          <p:cNvSpPr/>
          <p:nvPr/>
        </p:nvSpPr>
        <p:spPr>
          <a:xfrm>
            <a:off x="7937454" y="3288123"/>
            <a:ext cx="2651760" cy="1977117"/>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marL="182880" lvl="0" indent="-173038" algn="just" eaLnBrk="1" hangingPunct="1">
              <a:spcBef>
                <a:spcPts val="0"/>
              </a:spcBef>
              <a:spcAft>
                <a:spcPts val="600"/>
              </a:spcAft>
              <a:buFont typeface="Arial" panose="020B0604020202020204" pitchFamily="34" charset="0"/>
              <a:buChar char="•"/>
              <a:defRPr/>
            </a:pPr>
            <a:r>
              <a:rPr lang="en-US" sz="1400" dirty="0">
                <a:solidFill>
                  <a:srgbClr val="272524"/>
                </a:solidFill>
                <a:latin typeface="Segoe UI Semibold" panose="020B0702040204020203" pitchFamily="34" charset="0"/>
                <a:cs typeface="Segoe UI Semibold" panose="020B0702040204020203" pitchFamily="34" charset="0"/>
              </a:rPr>
              <a:t>Stringent Emission norms</a:t>
            </a:r>
          </a:p>
          <a:p>
            <a:pPr marL="182880" lvl="0" indent="-173038" algn="just" eaLnBrk="1" hangingPunct="1">
              <a:spcBef>
                <a:spcPts val="0"/>
              </a:spcBef>
              <a:spcAft>
                <a:spcPts val="600"/>
              </a:spcAft>
              <a:buFont typeface="Arial" panose="020B0604020202020204" pitchFamily="34" charset="0"/>
              <a:buChar char="•"/>
              <a:defRPr/>
            </a:pPr>
            <a:r>
              <a:rPr lang="en-US" sz="1400" dirty="0">
                <a:solidFill>
                  <a:srgbClr val="272524"/>
                </a:solidFill>
                <a:latin typeface="Segoe UI Semibold" panose="020B0702040204020203" pitchFamily="34" charset="0"/>
                <a:cs typeface="Segoe UI Semibold" panose="020B0702040204020203" pitchFamily="34" charset="0"/>
              </a:rPr>
              <a:t>Increased Popularity of TGDI to cope with emission regulations</a:t>
            </a:r>
          </a:p>
          <a:p>
            <a:pPr marL="182880" lvl="0" indent="-173038" algn="just" eaLnBrk="1" hangingPunct="1">
              <a:spcBef>
                <a:spcPts val="0"/>
              </a:spcBef>
              <a:spcAft>
                <a:spcPts val="600"/>
              </a:spcAft>
              <a:buFont typeface="Arial" panose="020B0604020202020204" pitchFamily="34" charset="0"/>
              <a:buChar char="•"/>
              <a:defRPr/>
            </a:pPr>
            <a:r>
              <a:rPr lang="en-US" sz="1400" dirty="0">
                <a:solidFill>
                  <a:srgbClr val="272524"/>
                </a:solidFill>
                <a:latin typeface="Segoe UI Semibold" panose="020B0702040204020203" pitchFamily="34" charset="0"/>
                <a:cs typeface="Segoe UI Semibold" panose="020B0702040204020203" pitchFamily="34" charset="0"/>
              </a:rPr>
              <a:t>Increase in production of mild-hybrid vehicles.</a:t>
            </a:r>
          </a:p>
          <a:p>
            <a:pPr marL="182880"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endParaRPr>
          </a:p>
        </p:txBody>
      </p:sp>
      <p:grpSp>
        <p:nvGrpSpPr>
          <p:cNvPr id="61" name="Group 60">
            <a:extLst>
              <a:ext uri="{FF2B5EF4-FFF2-40B4-BE49-F238E27FC236}">
                <a16:creationId xmlns:a16="http://schemas.microsoft.com/office/drawing/2014/main" id="{59EF6EAB-7F30-4451-9493-5BEE5F113C38}"/>
              </a:ext>
            </a:extLst>
          </p:cNvPr>
          <p:cNvGrpSpPr/>
          <p:nvPr/>
        </p:nvGrpSpPr>
        <p:grpSpPr>
          <a:xfrm>
            <a:off x="4677583" y="2569187"/>
            <a:ext cx="2743200" cy="704088"/>
            <a:chOff x="3256286" y="2852204"/>
            <a:chExt cx="2743200" cy="640080"/>
          </a:xfrm>
        </p:grpSpPr>
        <p:sp>
          <p:nvSpPr>
            <p:cNvPr id="62" name="Rectangle 61">
              <a:extLst>
                <a:ext uri="{FF2B5EF4-FFF2-40B4-BE49-F238E27FC236}">
                  <a16:creationId xmlns:a16="http://schemas.microsoft.com/office/drawing/2014/main" id="{684E593A-7678-4B6A-A03A-E9D080EE0DAD}"/>
                </a:ext>
              </a:extLst>
            </p:cNvPr>
            <p:cNvSpPr/>
            <p:nvPr/>
          </p:nvSpPr>
          <p:spPr>
            <a:xfrm>
              <a:off x="3256286" y="2852204"/>
              <a:ext cx="2743200" cy="640080"/>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3" name="Rectangle 62">
              <a:extLst>
                <a:ext uri="{FF2B5EF4-FFF2-40B4-BE49-F238E27FC236}">
                  <a16:creationId xmlns:a16="http://schemas.microsoft.com/office/drawing/2014/main" id="{1DED1AFE-D052-4271-9EEF-324C76304FA2}"/>
                </a:ext>
              </a:extLst>
            </p:cNvPr>
            <p:cNvSpPr/>
            <p:nvPr/>
          </p:nvSpPr>
          <p:spPr>
            <a:xfrm>
              <a:off x="3475253" y="2852204"/>
              <a:ext cx="2305266" cy="64008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t>Lower Capital</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t>Intensity</a:t>
              </a:r>
            </a:p>
          </p:txBody>
        </p:sp>
      </p:grpSp>
      <p:sp>
        <p:nvSpPr>
          <p:cNvPr id="64" name="Rectangle 63">
            <a:extLst>
              <a:ext uri="{FF2B5EF4-FFF2-40B4-BE49-F238E27FC236}">
                <a16:creationId xmlns:a16="http://schemas.microsoft.com/office/drawing/2014/main" id="{782FB124-F7D9-4233-91B8-E170B16E7D42}"/>
              </a:ext>
            </a:extLst>
          </p:cNvPr>
          <p:cNvSpPr/>
          <p:nvPr/>
        </p:nvSpPr>
        <p:spPr>
          <a:xfrm>
            <a:off x="4723303" y="3304664"/>
            <a:ext cx="2651760" cy="1613227"/>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tIns="91440" bIns="91440" rtlCol="0" anchor="t"/>
          <a:lstStyle/>
          <a:p>
            <a:pPr marL="182880"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72524"/>
                </a:solidFill>
                <a:effectLst/>
                <a:uLnTx/>
                <a:uFillTx/>
                <a:latin typeface="Segoe UI Semibold" panose="020B0702040204020203" pitchFamily="34" charset="0"/>
                <a:ea typeface="+mn-ea"/>
                <a:cs typeface="Segoe UI Semibold" panose="020B0702040204020203" pitchFamily="34" charset="0"/>
              </a:rPr>
              <a:t>Improve capex/revenue ratio</a:t>
            </a:r>
          </a:p>
          <a:p>
            <a:pPr marL="182880" marR="0" lvl="0" indent="-173038"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72524"/>
                </a:solidFill>
                <a:effectLst/>
                <a:uLnTx/>
                <a:uFillTx/>
                <a:latin typeface="Segoe UI Semibold" panose="020B0702040204020203" pitchFamily="34" charset="0"/>
                <a:ea typeface="+mn-ea"/>
                <a:cs typeface="Segoe UI Semibold" panose="020B0702040204020203" pitchFamily="34" charset="0"/>
              </a:rPr>
              <a:t>Expand working capital turns</a:t>
            </a:r>
          </a:p>
          <a:p>
            <a:pPr marL="461963" marR="0" lvl="0" indent="-174625" algn="l" defTabSz="914400" rtl="0" eaLnBrk="1" fontAlgn="base" latinLnBrk="0" hangingPunct="1">
              <a:lnSpc>
                <a:spcPct val="100000"/>
              </a:lnSpc>
              <a:spcBef>
                <a:spcPts val="0"/>
              </a:spcBef>
              <a:spcAft>
                <a:spcPts val="60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rPr>
              <a:t>Inventory driven</a:t>
            </a:r>
          </a:p>
          <a:p>
            <a:pPr marL="228600" marR="0" lvl="0" indent="0" algn="l" defTabSz="914400" rtl="0" eaLnBrk="1" fontAlgn="base"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272524"/>
              </a:solidFill>
              <a:effectLst/>
              <a:uLnTx/>
              <a:uFillTx/>
              <a:latin typeface="Segoe UI"/>
              <a:ea typeface="+mn-ea"/>
              <a:cs typeface="Calibri" panose="020F0502020204030204" pitchFamily="34" charset="0"/>
            </a:endParaRPr>
          </a:p>
        </p:txBody>
      </p:sp>
      <p:grpSp>
        <p:nvGrpSpPr>
          <p:cNvPr id="65" name="Group 64">
            <a:extLst>
              <a:ext uri="{FF2B5EF4-FFF2-40B4-BE49-F238E27FC236}">
                <a16:creationId xmlns:a16="http://schemas.microsoft.com/office/drawing/2014/main" id="{00AB82C8-B7A7-488B-AF92-6DD38DAE3209}"/>
              </a:ext>
            </a:extLst>
          </p:cNvPr>
          <p:cNvGrpSpPr/>
          <p:nvPr/>
        </p:nvGrpSpPr>
        <p:grpSpPr>
          <a:xfrm>
            <a:off x="5585272" y="1434178"/>
            <a:ext cx="927823" cy="1020605"/>
            <a:chOff x="4186604" y="1612841"/>
            <a:chExt cx="927823" cy="927823"/>
          </a:xfrm>
        </p:grpSpPr>
        <p:sp>
          <p:nvSpPr>
            <p:cNvPr id="66" name="Oval 65">
              <a:extLst>
                <a:ext uri="{FF2B5EF4-FFF2-40B4-BE49-F238E27FC236}">
                  <a16:creationId xmlns:a16="http://schemas.microsoft.com/office/drawing/2014/main" id="{1CFE3E05-5381-4CD0-9323-FB1D732412E2}"/>
                </a:ext>
              </a:extLst>
            </p:cNvPr>
            <p:cNvSpPr/>
            <p:nvPr/>
          </p:nvSpPr>
          <p:spPr>
            <a:xfrm>
              <a:off x="4186604" y="1612841"/>
              <a:ext cx="927823" cy="927823"/>
            </a:xfrm>
            <a:prstGeom prst="ellips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7" name="Picture 66">
              <a:extLst>
                <a:ext uri="{FF2B5EF4-FFF2-40B4-BE49-F238E27FC236}">
                  <a16:creationId xmlns:a16="http://schemas.microsoft.com/office/drawing/2014/main" id="{DEA8926C-F840-4A6B-8080-F3A24123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2218" y="1701936"/>
              <a:ext cx="697740" cy="697740"/>
            </a:xfrm>
            <a:prstGeom prst="rect">
              <a:avLst/>
            </a:prstGeom>
          </p:spPr>
        </p:pic>
      </p:grpSp>
      <p:sp>
        <p:nvSpPr>
          <p:cNvPr id="68" name="TextBox 67">
            <a:extLst>
              <a:ext uri="{FF2B5EF4-FFF2-40B4-BE49-F238E27FC236}">
                <a16:creationId xmlns:a16="http://schemas.microsoft.com/office/drawing/2014/main" id="{2E16365D-06ED-4430-88FE-44C89DFFFD81}"/>
              </a:ext>
            </a:extLst>
          </p:cNvPr>
          <p:cNvSpPr txBox="1"/>
          <p:nvPr/>
        </p:nvSpPr>
        <p:spPr>
          <a:xfrm>
            <a:off x="2595377" y="5074375"/>
            <a:ext cx="7203252"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Segoe UI"/>
                <a:ea typeface="+mn-ea"/>
                <a:cs typeface="+mn-cs"/>
              </a:rPr>
              <a:t>Major focus on commodity inflation recovery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72524"/>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Segoe UI"/>
                <a:ea typeface="+mn-ea"/>
                <a:cs typeface="+mn-cs"/>
              </a:rPr>
              <a:t>Optimizing shareholder value creation through cash generation and targeted growth opportunities </a:t>
            </a:r>
          </a:p>
        </p:txBody>
      </p:sp>
      <p:grpSp>
        <p:nvGrpSpPr>
          <p:cNvPr id="69" name="Group 68">
            <a:extLst>
              <a:ext uri="{FF2B5EF4-FFF2-40B4-BE49-F238E27FC236}">
                <a16:creationId xmlns:a16="http://schemas.microsoft.com/office/drawing/2014/main" id="{5E9A7A14-09D0-4A3C-9F59-43A5B2A78FBE}"/>
              </a:ext>
            </a:extLst>
          </p:cNvPr>
          <p:cNvGrpSpPr/>
          <p:nvPr/>
        </p:nvGrpSpPr>
        <p:grpSpPr>
          <a:xfrm>
            <a:off x="2128425" y="5077264"/>
            <a:ext cx="316882" cy="316882"/>
            <a:chOff x="1261487" y="5538651"/>
            <a:chExt cx="548903" cy="548903"/>
          </a:xfrm>
        </p:grpSpPr>
        <p:sp>
          <p:nvSpPr>
            <p:cNvPr id="70" name="Oval 69">
              <a:extLst>
                <a:ext uri="{FF2B5EF4-FFF2-40B4-BE49-F238E27FC236}">
                  <a16:creationId xmlns:a16="http://schemas.microsoft.com/office/drawing/2014/main" id="{44956768-CB02-49F1-B4C8-6E668768B3E9}"/>
                </a:ext>
              </a:extLst>
            </p:cNvPr>
            <p:cNvSpPr/>
            <p:nvPr/>
          </p:nvSpPr>
          <p:spPr>
            <a:xfrm>
              <a:off x="1261487" y="5538651"/>
              <a:ext cx="548903" cy="54890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71" name="L-Shape 70">
              <a:extLst>
                <a:ext uri="{FF2B5EF4-FFF2-40B4-BE49-F238E27FC236}">
                  <a16:creationId xmlns:a16="http://schemas.microsoft.com/office/drawing/2014/main" id="{FCDA63E2-3444-4CE8-A15C-F507F10A4D12}"/>
                </a:ext>
              </a:extLst>
            </p:cNvPr>
            <p:cNvSpPr/>
            <p:nvPr/>
          </p:nvSpPr>
          <p:spPr>
            <a:xfrm rot="18523089">
              <a:off x="1326700" y="5666243"/>
              <a:ext cx="371672" cy="214240"/>
            </a:xfrm>
            <a:prstGeom prst="corner">
              <a:avLst>
                <a:gd name="adj1" fmla="val 23097"/>
                <a:gd name="adj2" fmla="val 2206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sp>
        <p:nvSpPr>
          <p:cNvPr id="3" name="Title 2">
            <a:extLst>
              <a:ext uri="{FF2B5EF4-FFF2-40B4-BE49-F238E27FC236}">
                <a16:creationId xmlns:a16="http://schemas.microsoft.com/office/drawing/2014/main" id="{1066F496-516B-45D5-9617-D7BD2EB48749}"/>
              </a:ext>
            </a:extLst>
          </p:cNvPr>
          <p:cNvSpPr>
            <a:spLocks noGrp="1"/>
          </p:cNvSpPr>
          <p:nvPr>
            <p:ph type="title"/>
          </p:nvPr>
        </p:nvSpPr>
        <p:spPr/>
        <p:txBody>
          <a:bodyPr>
            <a:normAutofit/>
          </a:bodyPr>
          <a:lstStyle/>
          <a:p>
            <a:r>
              <a:rPr lang="en-US" dirty="0"/>
              <a:t>Building a Stronger FMGIL</a:t>
            </a:r>
            <a:br>
              <a:rPr lang="en-US" dirty="0"/>
            </a:br>
            <a:r>
              <a:rPr lang="en-US" dirty="0">
                <a:solidFill>
                  <a:schemeClr val="tx2"/>
                </a:solidFill>
              </a:rPr>
              <a:t>Performance Focus - Margin Expansion &amp; Cash Generation</a:t>
            </a:r>
          </a:p>
        </p:txBody>
      </p:sp>
      <p:grpSp>
        <p:nvGrpSpPr>
          <p:cNvPr id="31" name="Group 30">
            <a:extLst>
              <a:ext uri="{FF2B5EF4-FFF2-40B4-BE49-F238E27FC236}">
                <a16:creationId xmlns:a16="http://schemas.microsoft.com/office/drawing/2014/main" id="{A55AA677-4C51-45EC-B779-EA3956FB6DD5}"/>
              </a:ext>
            </a:extLst>
          </p:cNvPr>
          <p:cNvGrpSpPr/>
          <p:nvPr/>
        </p:nvGrpSpPr>
        <p:grpSpPr>
          <a:xfrm>
            <a:off x="2139310" y="5828378"/>
            <a:ext cx="316883" cy="316882"/>
            <a:chOff x="1261487" y="5538651"/>
            <a:chExt cx="548903" cy="548903"/>
          </a:xfrm>
        </p:grpSpPr>
        <p:sp>
          <p:nvSpPr>
            <p:cNvPr id="32" name="Oval 31">
              <a:extLst>
                <a:ext uri="{FF2B5EF4-FFF2-40B4-BE49-F238E27FC236}">
                  <a16:creationId xmlns:a16="http://schemas.microsoft.com/office/drawing/2014/main" id="{E881204F-DCE1-4273-8A9B-5196B5B136CE}"/>
                </a:ext>
              </a:extLst>
            </p:cNvPr>
            <p:cNvSpPr/>
            <p:nvPr/>
          </p:nvSpPr>
          <p:spPr>
            <a:xfrm>
              <a:off x="1261487" y="5538651"/>
              <a:ext cx="548903" cy="54890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L-Shape 32">
              <a:extLst>
                <a:ext uri="{FF2B5EF4-FFF2-40B4-BE49-F238E27FC236}">
                  <a16:creationId xmlns:a16="http://schemas.microsoft.com/office/drawing/2014/main" id="{3E8E88CA-843D-4EA6-8927-EF4B13F1CCE7}"/>
                </a:ext>
              </a:extLst>
            </p:cNvPr>
            <p:cNvSpPr/>
            <p:nvPr/>
          </p:nvSpPr>
          <p:spPr>
            <a:xfrm rot="18523089">
              <a:off x="1326700" y="5666243"/>
              <a:ext cx="371672" cy="214240"/>
            </a:xfrm>
            <a:prstGeom prst="corner">
              <a:avLst>
                <a:gd name="adj1" fmla="val 23097"/>
                <a:gd name="adj2" fmla="val 2206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00431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DDD51-8EF5-4578-A31D-44AEF5C4B3C8}"/>
              </a:ext>
            </a:extLst>
          </p:cNvPr>
          <p:cNvSpPr>
            <a:spLocks noGrp="1"/>
          </p:cNvSpPr>
          <p:nvPr>
            <p:ph type="sldNum" sz="quarter" idx="4"/>
          </p:nvPr>
        </p:nvSpPr>
        <p:spPr/>
        <p:txBody>
          <a:bodyPr/>
          <a:lstStyle/>
          <a:p>
            <a:pPr>
              <a:defRPr/>
            </a:pPr>
            <a:fld id="{FEA2E03D-9F5B-5343-B21F-62525800774A}" type="slidenum">
              <a:rPr lang="en-US" smtClean="0"/>
              <a:pPr>
                <a:defRPr/>
              </a:pPr>
              <a:t>14</a:t>
            </a:fld>
            <a:endParaRPr lang="en-US" dirty="0"/>
          </a:p>
        </p:txBody>
      </p:sp>
      <p:sp>
        <p:nvSpPr>
          <p:cNvPr id="2" name="Rectangle 1">
            <a:extLst>
              <a:ext uri="{FF2B5EF4-FFF2-40B4-BE49-F238E27FC236}">
                <a16:creationId xmlns:a16="http://schemas.microsoft.com/office/drawing/2014/main" id="{41844C60-F707-4FDA-9AB1-9B91777A6EDD}"/>
              </a:ext>
            </a:extLst>
          </p:cNvPr>
          <p:cNvSpPr/>
          <p:nvPr/>
        </p:nvSpPr>
        <p:spPr>
          <a:xfrm>
            <a:off x="2514600" y="1981200"/>
            <a:ext cx="7119257" cy="210094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rgbClr val="FFC000"/>
                </a:solidFill>
              </a:rPr>
              <a:t>Financials</a:t>
            </a:r>
          </a:p>
          <a:p>
            <a:pPr algn="ctr"/>
            <a:endParaRPr lang="en-US" sz="4000" b="1" dirty="0">
              <a:solidFill>
                <a:srgbClr val="FFC000"/>
              </a:solidFill>
            </a:endParaRPr>
          </a:p>
          <a:p>
            <a:pPr algn="ctr"/>
            <a:r>
              <a:rPr lang="en-US" sz="4000" b="1" dirty="0">
                <a:solidFill>
                  <a:srgbClr val="FFC000"/>
                </a:solidFill>
              </a:rPr>
              <a:t>Q1 </a:t>
            </a:r>
          </a:p>
          <a:p>
            <a:pPr algn="ctr"/>
            <a:r>
              <a:rPr lang="en-US" sz="4000" b="1" dirty="0">
                <a:solidFill>
                  <a:srgbClr val="FFC000"/>
                </a:solidFill>
              </a:rPr>
              <a:t>FY2022-23</a:t>
            </a:r>
            <a:endParaRPr lang="en-IN" sz="4000" b="1" dirty="0">
              <a:solidFill>
                <a:srgbClr val="FFC000"/>
              </a:solidFill>
            </a:endParaRPr>
          </a:p>
        </p:txBody>
      </p:sp>
    </p:spTree>
    <p:extLst>
      <p:ext uri="{BB962C8B-B14F-4D97-AF65-F5344CB8AC3E}">
        <p14:creationId xmlns:p14="http://schemas.microsoft.com/office/powerpoint/2010/main" val="3377964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34CE-5C24-4AC3-9ED6-8E6F5242CB6F}"/>
              </a:ext>
            </a:extLst>
          </p:cNvPr>
          <p:cNvSpPr>
            <a:spLocks noGrp="1"/>
          </p:cNvSpPr>
          <p:nvPr>
            <p:ph type="title"/>
          </p:nvPr>
        </p:nvSpPr>
        <p:spPr/>
        <p:txBody>
          <a:bodyPr/>
          <a:lstStyle/>
          <a:p>
            <a:r>
              <a:rPr lang="en-IN" sz="2800" dirty="0"/>
              <a:t>Financial Results for Qtr. Ended 30</a:t>
            </a:r>
            <a:r>
              <a:rPr lang="en-IN" baseline="30000" dirty="0"/>
              <a:t>th</a:t>
            </a:r>
            <a:r>
              <a:rPr lang="en-IN" sz="2800" dirty="0"/>
              <a:t> </a:t>
            </a:r>
            <a:r>
              <a:rPr lang="en-IN" dirty="0"/>
              <a:t>June</a:t>
            </a:r>
            <a:r>
              <a:rPr lang="en-IN" sz="2800" dirty="0"/>
              <a:t> 2022</a:t>
            </a:r>
            <a:endParaRPr lang="en-US" dirty="0"/>
          </a:p>
        </p:txBody>
      </p:sp>
      <p:sp>
        <p:nvSpPr>
          <p:cNvPr id="3" name="Slide Number Placeholder 2">
            <a:extLst>
              <a:ext uri="{FF2B5EF4-FFF2-40B4-BE49-F238E27FC236}">
                <a16:creationId xmlns:a16="http://schemas.microsoft.com/office/drawing/2014/main" id="{4CDDF9B2-43B0-4E7B-95BC-179174DD0FF9}"/>
              </a:ext>
            </a:extLst>
          </p:cNvPr>
          <p:cNvSpPr>
            <a:spLocks noGrp="1"/>
          </p:cNvSpPr>
          <p:nvPr>
            <p:ph type="sldNum" sz="quarter" idx="10"/>
          </p:nvPr>
        </p:nvSpPr>
        <p:spPr/>
        <p:txBody>
          <a:bodyPr/>
          <a:lstStyle/>
          <a:p>
            <a:pPr>
              <a:defRPr/>
            </a:pPr>
            <a:fld id="{FEA2E03D-9F5B-5343-B21F-62525800774A}" type="slidenum">
              <a:rPr lang="en-US" smtClean="0"/>
              <a:pPr>
                <a:defRPr/>
              </a:pPr>
              <a:t>15</a:t>
            </a:fld>
            <a:endParaRPr lang="en-US" dirty="0"/>
          </a:p>
        </p:txBody>
      </p:sp>
      <p:pic>
        <p:nvPicPr>
          <p:cNvPr id="4" name="Picture 3">
            <a:extLst>
              <a:ext uri="{FF2B5EF4-FFF2-40B4-BE49-F238E27FC236}">
                <a16:creationId xmlns:a16="http://schemas.microsoft.com/office/drawing/2014/main" id="{FE2E867E-CD70-4C06-8AEC-0F69F8E41FE1}"/>
              </a:ext>
            </a:extLst>
          </p:cNvPr>
          <p:cNvPicPr>
            <a:picLocks noChangeAspect="1"/>
          </p:cNvPicPr>
          <p:nvPr/>
        </p:nvPicPr>
        <p:blipFill>
          <a:blip r:embed="rId2"/>
          <a:stretch>
            <a:fillRect/>
          </a:stretch>
        </p:blipFill>
        <p:spPr>
          <a:xfrm>
            <a:off x="639283" y="941284"/>
            <a:ext cx="10667635" cy="5205515"/>
          </a:xfrm>
          <a:prstGeom prst="rect">
            <a:avLst/>
          </a:prstGeom>
        </p:spPr>
      </p:pic>
    </p:spTree>
    <p:extLst>
      <p:ext uri="{BB962C8B-B14F-4D97-AF65-F5344CB8AC3E}">
        <p14:creationId xmlns:p14="http://schemas.microsoft.com/office/powerpoint/2010/main" val="387309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34CE-5C24-4AC3-9ED6-8E6F5242CB6F}"/>
              </a:ext>
            </a:extLst>
          </p:cNvPr>
          <p:cNvSpPr>
            <a:spLocks noGrp="1"/>
          </p:cNvSpPr>
          <p:nvPr>
            <p:ph type="title"/>
          </p:nvPr>
        </p:nvSpPr>
        <p:spPr/>
        <p:txBody>
          <a:bodyPr/>
          <a:lstStyle/>
          <a:p>
            <a:r>
              <a:rPr lang="en-IN" sz="2800" dirty="0"/>
              <a:t>Financial Performance Qtr. Ended 30</a:t>
            </a:r>
            <a:r>
              <a:rPr lang="en-IN" baseline="30000" dirty="0"/>
              <a:t>th</a:t>
            </a:r>
            <a:r>
              <a:rPr lang="en-IN" sz="2800" dirty="0"/>
              <a:t> June 2022</a:t>
            </a:r>
            <a:endParaRPr lang="en-US" dirty="0"/>
          </a:p>
        </p:txBody>
      </p:sp>
      <p:sp>
        <p:nvSpPr>
          <p:cNvPr id="3" name="Slide Number Placeholder 2">
            <a:extLst>
              <a:ext uri="{FF2B5EF4-FFF2-40B4-BE49-F238E27FC236}">
                <a16:creationId xmlns:a16="http://schemas.microsoft.com/office/drawing/2014/main" id="{4CDDF9B2-43B0-4E7B-95BC-179174DD0FF9}"/>
              </a:ext>
            </a:extLst>
          </p:cNvPr>
          <p:cNvSpPr>
            <a:spLocks noGrp="1"/>
          </p:cNvSpPr>
          <p:nvPr>
            <p:ph type="sldNum" sz="quarter" idx="10"/>
          </p:nvPr>
        </p:nvSpPr>
        <p:spPr/>
        <p:txBody>
          <a:bodyPr/>
          <a:lstStyle/>
          <a:p>
            <a:pPr>
              <a:defRPr/>
            </a:pPr>
            <a:fld id="{FEA2E03D-9F5B-5343-B21F-62525800774A}" type="slidenum">
              <a:rPr lang="en-US" smtClean="0"/>
              <a:pPr>
                <a:defRPr/>
              </a:pPr>
              <a:t>16</a:t>
            </a:fld>
            <a:endParaRPr lang="en-US" dirty="0"/>
          </a:p>
        </p:txBody>
      </p:sp>
      <p:pic>
        <p:nvPicPr>
          <p:cNvPr id="6" name="Picture 5">
            <a:extLst>
              <a:ext uri="{FF2B5EF4-FFF2-40B4-BE49-F238E27FC236}">
                <a16:creationId xmlns:a16="http://schemas.microsoft.com/office/drawing/2014/main" id="{4C7952B0-5634-4635-A73D-D34BF7A355D6}"/>
              </a:ext>
            </a:extLst>
          </p:cNvPr>
          <p:cNvPicPr>
            <a:picLocks noChangeAspect="1"/>
          </p:cNvPicPr>
          <p:nvPr/>
        </p:nvPicPr>
        <p:blipFill>
          <a:blip r:embed="rId2"/>
          <a:stretch>
            <a:fillRect/>
          </a:stretch>
        </p:blipFill>
        <p:spPr>
          <a:xfrm>
            <a:off x="6087627" y="753320"/>
            <a:ext cx="5465090" cy="2948940"/>
          </a:xfrm>
          <a:prstGeom prst="rect">
            <a:avLst/>
          </a:prstGeom>
        </p:spPr>
      </p:pic>
      <p:pic>
        <p:nvPicPr>
          <p:cNvPr id="7" name="Picture 6">
            <a:extLst>
              <a:ext uri="{FF2B5EF4-FFF2-40B4-BE49-F238E27FC236}">
                <a16:creationId xmlns:a16="http://schemas.microsoft.com/office/drawing/2014/main" id="{065AAAC7-1D65-42C7-924D-982ACB4654DB}"/>
              </a:ext>
            </a:extLst>
          </p:cNvPr>
          <p:cNvPicPr>
            <a:picLocks noChangeAspect="1"/>
          </p:cNvPicPr>
          <p:nvPr/>
        </p:nvPicPr>
        <p:blipFill>
          <a:blip r:embed="rId3"/>
          <a:stretch>
            <a:fillRect/>
          </a:stretch>
        </p:blipFill>
        <p:spPr>
          <a:xfrm>
            <a:off x="3579892" y="3867911"/>
            <a:ext cx="5246423" cy="2753868"/>
          </a:xfrm>
          <a:prstGeom prst="rect">
            <a:avLst/>
          </a:prstGeom>
        </p:spPr>
      </p:pic>
      <p:pic>
        <p:nvPicPr>
          <p:cNvPr id="5" name="Picture 4">
            <a:extLst>
              <a:ext uri="{FF2B5EF4-FFF2-40B4-BE49-F238E27FC236}">
                <a16:creationId xmlns:a16="http://schemas.microsoft.com/office/drawing/2014/main" id="{D3F43CDC-88A3-405F-973F-9A42AAB1F849}"/>
              </a:ext>
            </a:extLst>
          </p:cNvPr>
          <p:cNvPicPr>
            <a:picLocks noChangeAspect="1"/>
          </p:cNvPicPr>
          <p:nvPr/>
        </p:nvPicPr>
        <p:blipFill>
          <a:blip r:embed="rId4"/>
          <a:stretch>
            <a:fillRect/>
          </a:stretch>
        </p:blipFill>
        <p:spPr>
          <a:xfrm>
            <a:off x="878644" y="753320"/>
            <a:ext cx="4889109" cy="2948940"/>
          </a:xfrm>
          <a:prstGeom prst="rect">
            <a:avLst/>
          </a:prstGeom>
        </p:spPr>
      </p:pic>
    </p:spTree>
    <p:extLst>
      <p:ext uri="{BB962C8B-B14F-4D97-AF65-F5344CB8AC3E}">
        <p14:creationId xmlns:p14="http://schemas.microsoft.com/office/powerpoint/2010/main" val="272256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34CE-5C24-4AC3-9ED6-8E6F5242CB6F}"/>
              </a:ext>
            </a:extLst>
          </p:cNvPr>
          <p:cNvSpPr>
            <a:spLocks noGrp="1"/>
          </p:cNvSpPr>
          <p:nvPr>
            <p:ph type="title"/>
          </p:nvPr>
        </p:nvSpPr>
        <p:spPr/>
        <p:txBody>
          <a:bodyPr/>
          <a:lstStyle/>
          <a:p>
            <a:r>
              <a:rPr lang="en-IN" sz="2800" dirty="0"/>
              <a:t>Financial Performance Qtr. Ended 30</a:t>
            </a:r>
            <a:r>
              <a:rPr lang="en-IN" baseline="30000" dirty="0"/>
              <a:t>th</a:t>
            </a:r>
            <a:r>
              <a:rPr lang="en-IN" sz="2800" dirty="0"/>
              <a:t> June 2022</a:t>
            </a:r>
            <a:endParaRPr lang="en-US" dirty="0"/>
          </a:p>
        </p:txBody>
      </p:sp>
      <p:sp>
        <p:nvSpPr>
          <p:cNvPr id="3" name="Slide Number Placeholder 2">
            <a:extLst>
              <a:ext uri="{FF2B5EF4-FFF2-40B4-BE49-F238E27FC236}">
                <a16:creationId xmlns:a16="http://schemas.microsoft.com/office/drawing/2014/main" id="{4CDDF9B2-43B0-4E7B-95BC-179174DD0FF9}"/>
              </a:ext>
            </a:extLst>
          </p:cNvPr>
          <p:cNvSpPr>
            <a:spLocks noGrp="1"/>
          </p:cNvSpPr>
          <p:nvPr>
            <p:ph type="sldNum" sz="quarter" idx="10"/>
          </p:nvPr>
        </p:nvSpPr>
        <p:spPr/>
        <p:txBody>
          <a:bodyPr/>
          <a:lstStyle/>
          <a:p>
            <a:pPr>
              <a:defRPr/>
            </a:pPr>
            <a:fld id="{FEA2E03D-9F5B-5343-B21F-62525800774A}" type="slidenum">
              <a:rPr lang="en-US" smtClean="0"/>
              <a:pPr>
                <a:defRPr/>
              </a:pPr>
              <a:t>17</a:t>
            </a:fld>
            <a:endParaRPr lang="en-US" dirty="0"/>
          </a:p>
        </p:txBody>
      </p:sp>
      <p:pic>
        <p:nvPicPr>
          <p:cNvPr id="4" name="Picture 3">
            <a:extLst>
              <a:ext uri="{FF2B5EF4-FFF2-40B4-BE49-F238E27FC236}">
                <a16:creationId xmlns:a16="http://schemas.microsoft.com/office/drawing/2014/main" id="{374E19A4-9F4E-4B59-BC43-CA87453CCC7D}"/>
              </a:ext>
            </a:extLst>
          </p:cNvPr>
          <p:cNvPicPr>
            <a:picLocks noChangeAspect="1"/>
          </p:cNvPicPr>
          <p:nvPr/>
        </p:nvPicPr>
        <p:blipFill>
          <a:blip r:embed="rId2"/>
          <a:stretch>
            <a:fillRect/>
          </a:stretch>
        </p:blipFill>
        <p:spPr>
          <a:xfrm>
            <a:off x="835973" y="1810510"/>
            <a:ext cx="5241270" cy="3157270"/>
          </a:xfrm>
          <a:prstGeom prst="rect">
            <a:avLst/>
          </a:prstGeom>
        </p:spPr>
      </p:pic>
      <p:graphicFrame>
        <p:nvGraphicFramePr>
          <p:cNvPr id="9" name="Chart 8">
            <a:extLst>
              <a:ext uri="{FF2B5EF4-FFF2-40B4-BE49-F238E27FC236}">
                <a16:creationId xmlns:a16="http://schemas.microsoft.com/office/drawing/2014/main" id="{5B4293B6-FA53-4DE8-943A-6C72944C4BEB}"/>
              </a:ext>
            </a:extLst>
          </p:cNvPr>
          <p:cNvGraphicFramePr>
            <a:graphicFrameLocks/>
          </p:cNvGraphicFramePr>
          <p:nvPr/>
        </p:nvGraphicFramePr>
        <p:xfrm>
          <a:off x="6453977" y="1810510"/>
          <a:ext cx="5130786" cy="31572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784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34CE-5C24-4AC3-9ED6-8E6F5242CB6F}"/>
              </a:ext>
            </a:extLst>
          </p:cNvPr>
          <p:cNvSpPr>
            <a:spLocks noGrp="1"/>
          </p:cNvSpPr>
          <p:nvPr>
            <p:ph type="title"/>
          </p:nvPr>
        </p:nvSpPr>
        <p:spPr/>
        <p:txBody>
          <a:bodyPr/>
          <a:lstStyle/>
          <a:p>
            <a:r>
              <a:rPr lang="en-US" spc="133" dirty="0">
                <a:solidFill>
                  <a:srgbClr val="272524"/>
                </a:solidFill>
              </a:rPr>
              <a:t>Financial Results Overview </a:t>
            </a:r>
            <a:br>
              <a:rPr lang="en-US" spc="133" dirty="0">
                <a:solidFill>
                  <a:srgbClr val="272524"/>
                </a:solidFill>
              </a:rPr>
            </a:br>
            <a:r>
              <a:rPr lang="en-US" spc="133" dirty="0">
                <a:solidFill>
                  <a:srgbClr val="FFFFFF">
                    <a:lumMod val="75000"/>
                  </a:srgbClr>
                </a:solidFill>
              </a:rPr>
              <a:t>High Points</a:t>
            </a:r>
            <a:endParaRPr lang="en-US" dirty="0"/>
          </a:p>
        </p:txBody>
      </p:sp>
      <p:sp>
        <p:nvSpPr>
          <p:cNvPr id="3" name="Slide Number Placeholder 2">
            <a:extLst>
              <a:ext uri="{FF2B5EF4-FFF2-40B4-BE49-F238E27FC236}">
                <a16:creationId xmlns:a16="http://schemas.microsoft.com/office/drawing/2014/main" id="{4CDDF9B2-43B0-4E7B-95BC-179174DD0FF9}"/>
              </a:ext>
            </a:extLst>
          </p:cNvPr>
          <p:cNvSpPr>
            <a:spLocks noGrp="1"/>
          </p:cNvSpPr>
          <p:nvPr>
            <p:ph type="sldNum" sz="quarter" idx="10"/>
          </p:nvPr>
        </p:nvSpPr>
        <p:spPr/>
        <p:txBody>
          <a:bodyPr/>
          <a:lstStyle/>
          <a:p>
            <a:pPr>
              <a:defRPr/>
            </a:pPr>
            <a:fld id="{FEA2E03D-9F5B-5343-B21F-62525800774A}" type="slidenum">
              <a:rPr lang="en-US" smtClean="0"/>
              <a:pPr>
                <a:defRPr/>
              </a:pPr>
              <a:t>18</a:t>
            </a:fld>
            <a:endParaRPr lang="en-US" dirty="0"/>
          </a:p>
        </p:txBody>
      </p:sp>
      <p:sp>
        <p:nvSpPr>
          <p:cNvPr id="7" name="Rectangle 6">
            <a:extLst>
              <a:ext uri="{FF2B5EF4-FFF2-40B4-BE49-F238E27FC236}">
                <a16:creationId xmlns:a16="http://schemas.microsoft.com/office/drawing/2014/main" id="{AF5BC2A6-A92F-497D-8DAA-BA4041DA9785}"/>
              </a:ext>
            </a:extLst>
          </p:cNvPr>
          <p:cNvSpPr/>
          <p:nvPr/>
        </p:nvSpPr>
        <p:spPr>
          <a:xfrm>
            <a:off x="639283" y="1222230"/>
            <a:ext cx="10821198" cy="4729500"/>
          </a:xfrm>
          <a:prstGeom prst="rect">
            <a:avLst/>
          </a:prstGeom>
        </p:spPr>
        <p:txBody>
          <a:bodyPr wrap="square">
            <a:spAutoFit/>
          </a:bodyPr>
          <a:lstStyle/>
          <a:p>
            <a:pPr algn="just"/>
            <a:r>
              <a:rPr lang="en-US" b="1" dirty="0">
                <a:solidFill>
                  <a:srgbClr val="000000"/>
                </a:solidFill>
                <a:ea typeface="Segoe UI Symbol" panose="020B0502040204020203" pitchFamily="34" charset="0"/>
              </a:rPr>
              <a:t>Q1 Performance</a:t>
            </a:r>
            <a:r>
              <a:rPr lang="en-US" b="1" i="1" dirty="0">
                <a:solidFill>
                  <a:srgbClr val="000000"/>
                </a:solidFill>
                <a:ea typeface="Segoe UI Symbol" panose="020B0502040204020203" pitchFamily="34" charset="0"/>
              </a:rPr>
              <a:t> </a:t>
            </a:r>
          </a:p>
          <a:p>
            <a:pPr algn="just"/>
            <a:endParaRPr lang="en-US" dirty="0">
              <a:solidFill>
                <a:srgbClr val="000000"/>
              </a:solidFill>
              <a:ea typeface="Segoe UI Symbol" panose="020B0502040204020203" pitchFamily="34" charset="0"/>
            </a:endParaRPr>
          </a:p>
          <a:p>
            <a:pPr marL="285750" indent="-285750" algn="just">
              <a:buFont typeface="Wingdings" panose="05000000000000000000" pitchFamily="2" charset="2"/>
              <a:buChar char="v"/>
            </a:pPr>
            <a:r>
              <a:rPr lang="en-US" sz="1800" dirty="0">
                <a:solidFill>
                  <a:srgbClr val="000000"/>
                </a:solidFill>
                <a:ea typeface="Segoe UI Symbol" panose="020B0502040204020203" pitchFamily="34" charset="0"/>
              </a:rPr>
              <a:t>Revenue of INR 3963 million</a:t>
            </a:r>
            <a:r>
              <a:rPr lang="en-US" dirty="0">
                <a:solidFill>
                  <a:srgbClr val="000000"/>
                </a:solidFill>
                <a:ea typeface="Segoe UI Symbol" panose="020B0502040204020203" pitchFamily="34" charset="0"/>
              </a:rPr>
              <a:t> was mainly driven by </a:t>
            </a:r>
            <a:r>
              <a:rPr lang="en-US" sz="1800" dirty="0">
                <a:solidFill>
                  <a:srgbClr val="000000"/>
                </a:solidFill>
                <a:ea typeface="Segoe UI Symbol" panose="020B0502040204020203" pitchFamily="34" charset="0"/>
              </a:rPr>
              <a:t>the growth in domestic market. However, it was impacted by slowdown in US and European markets, reducing the export share to 9% of the total revenue but growth in domestic market has more than compensated the reduction in exports. </a:t>
            </a:r>
          </a:p>
          <a:p>
            <a:pPr marL="285750" indent="-285750" algn="just">
              <a:buFont typeface="Wingdings" panose="05000000000000000000" pitchFamily="2" charset="2"/>
              <a:buChar char="v"/>
            </a:pPr>
            <a:endParaRPr lang="en-US" sz="1800" dirty="0">
              <a:solidFill>
                <a:srgbClr val="000000"/>
              </a:solidFill>
              <a:ea typeface="Segoe UI Symbol" panose="020B0502040204020203" pitchFamily="34" charset="0"/>
            </a:endParaRPr>
          </a:p>
          <a:p>
            <a:pPr marL="285750" indent="-285750" algn="just">
              <a:buFont typeface="Wingdings" panose="05000000000000000000" pitchFamily="2" charset="2"/>
              <a:buChar char="v"/>
            </a:pPr>
            <a:r>
              <a:rPr lang="en-US" sz="1800" dirty="0">
                <a:ea typeface="Segoe UI Symbol" panose="020B0502040204020203" pitchFamily="34" charset="0"/>
              </a:rPr>
              <a:t>EBITDA was INR 454 million versus INR 352 million of corresponding quarter of previous year. As a percent of Revenue, it was 11.3% Vs 11.0% in corresponding quarter of previous year. The current quarter was highly impacted by steep rise in commodity and global supply chain disruption resulting in significant increase in premium freight. However, currently the commodities have eased out to a comparatively lower level and the supply chain disruption has started settling down.</a:t>
            </a:r>
          </a:p>
          <a:p>
            <a:pPr marL="285750" indent="-285750" algn="just">
              <a:buFont typeface="Wingdings" panose="05000000000000000000" pitchFamily="2" charset="2"/>
              <a:buChar char="v"/>
            </a:pPr>
            <a:endParaRPr lang="en-US" sz="1800" dirty="0">
              <a:solidFill>
                <a:srgbClr val="000000"/>
              </a:solidFill>
              <a:ea typeface="Segoe UI Symbol" panose="020B0502040204020203" pitchFamily="34" charset="0"/>
            </a:endParaRPr>
          </a:p>
          <a:p>
            <a:pPr marL="285750" indent="-285750" algn="just">
              <a:spcAft>
                <a:spcPts val="1600"/>
              </a:spcAft>
              <a:buFont typeface="Wingdings" panose="05000000000000000000" pitchFamily="2" charset="2"/>
              <a:buChar char="v"/>
            </a:pPr>
            <a:r>
              <a:rPr lang="en-US" sz="1800" dirty="0">
                <a:solidFill>
                  <a:srgbClr val="000000"/>
                </a:solidFill>
                <a:ea typeface="Segoe UI Symbol" panose="020B0502040204020203" pitchFamily="34" charset="0"/>
              </a:rPr>
              <a:t>The Company reported a net profit after tax for the first </a:t>
            </a:r>
            <a:r>
              <a:rPr lang="en-US" sz="1800" dirty="0">
                <a:ea typeface="Segoe UI Symbol" panose="020B0502040204020203" pitchFamily="34" charset="0"/>
              </a:rPr>
              <a:t>quarter of INR 187 million.</a:t>
            </a:r>
            <a:endParaRPr lang="en-US" sz="1800" dirty="0">
              <a:solidFill>
                <a:srgbClr val="000000"/>
              </a:solidFill>
              <a:ea typeface="Segoe UI Symbol" panose="020B0502040204020203" pitchFamily="34" charset="0"/>
            </a:endParaRPr>
          </a:p>
          <a:p>
            <a:pPr marL="285750" indent="-285750" algn="just">
              <a:buFont typeface="Wingdings" panose="05000000000000000000" pitchFamily="2" charset="2"/>
              <a:buChar char="v"/>
            </a:pPr>
            <a:r>
              <a:rPr lang="en-US" sz="1800" dirty="0">
                <a:solidFill>
                  <a:srgbClr val="000000"/>
                </a:solidFill>
                <a:ea typeface="Segoe UI Symbol" panose="020B0502040204020203" pitchFamily="34" charset="0"/>
              </a:rPr>
              <a:t>The Company has cash &amp; cash equivalent of INR 1529 million (June quarter cash generation - INR 293 million)</a:t>
            </a:r>
          </a:p>
          <a:p>
            <a:pPr algn="just"/>
            <a:endParaRPr lang="en-US" dirty="0">
              <a:solidFill>
                <a:srgbClr val="000000"/>
              </a:solidFill>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419377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1510AE-7664-4029-8931-17D6586DF94B}"/>
              </a:ext>
            </a:extLst>
          </p:cNvPr>
          <p:cNvSpPr>
            <a:spLocks noGrp="1"/>
          </p:cNvSpPr>
          <p:nvPr>
            <p:ph type="sldNum" sz="quarter" idx="4"/>
          </p:nvPr>
        </p:nvSpPr>
        <p:spPr/>
        <p:txBody>
          <a:bodyPr/>
          <a:lstStyle/>
          <a:p>
            <a:pPr>
              <a:defRPr/>
            </a:pPr>
            <a:fld id="{FEA2E03D-9F5B-5343-B21F-62525800774A}" type="slidenum">
              <a:rPr lang="en-US" smtClean="0"/>
              <a:pPr>
                <a:defRPr/>
              </a:pPr>
              <a:t>19</a:t>
            </a:fld>
            <a:endParaRPr lang="en-US" dirty="0"/>
          </a:p>
        </p:txBody>
      </p:sp>
      <p:sp>
        <p:nvSpPr>
          <p:cNvPr id="6" name="Title 5">
            <a:extLst>
              <a:ext uri="{FF2B5EF4-FFF2-40B4-BE49-F238E27FC236}">
                <a16:creationId xmlns:a16="http://schemas.microsoft.com/office/drawing/2014/main" id="{CB47DE65-408E-4CE0-9A13-A20C16973070}"/>
              </a:ext>
            </a:extLst>
          </p:cNvPr>
          <p:cNvSpPr>
            <a:spLocks noGrp="1"/>
          </p:cNvSpPr>
          <p:nvPr>
            <p:ph type="title"/>
          </p:nvPr>
        </p:nvSpPr>
        <p:spPr>
          <a:xfrm>
            <a:off x="573863" y="777761"/>
            <a:ext cx="11010900" cy="1024128"/>
          </a:xfrm>
        </p:spPr>
        <p:txBody>
          <a:bodyPr>
            <a:normAutofit/>
          </a:bodyPr>
          <a:lstStyle/>
          <a:p>
            <a:pPr algn="ctr">
              <a:lnSpc>
                <a:spcPct val="107000"/>
              </a:lnSpc>
              <a:spcAft>
                <a:spcPts val="800"/>
              </a:spcAft>
            </a:pPr>
            <a:r>
              <a:rPr lang="en-US" sz="1800" dirty="0" err="1">
                <a:effectLst/>
                <a:latin typeface="Calibri" panose="020F0502020204030204" pitchFamily="34" charset="0"/>
                <a:ea typeface="Calibri" panose="020F0502020204030204" pitchFamily="34" charset="0"/>
              </a:rPr>
              <a:t>Prayas</a:t>
            </a:r>
            <a:r>
              <a:rPr lang="en-US" sz="1800" dirty="0">
                <a:effectLst/>
                <a:latin typeface="Calibri" panose="020F0502020204030204" pitchFamily="34" charset="0"/>
                <a:ea typeface="Calibri" panose="020F0502020204030204" pitchFamily="34" charset="0"/>
              </a:rPr>
              <a:t> Juvenile Aid Centre - we sponsor the education of 100 girl children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(50 from the remand home &amp; 50 from local community)</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Approx. budget for 2022-23 = Rs 16.50 L</a:t>
            </a:r>
            <a:endParaRPr lang="en-US" sz="1800" dirty="0"/>
          </a:p>
        </p:txBody>
      </p:sp>
      <p:sp>
        <p:nvSpPr>
          <p:cNvPr id="3" name="Rectangle 2">
            <a:extLst>
              <a:ext uri="{FF2B5EF4-FFF2-40B4-BE49-F238E27FC236}">
                <a16:creationId xmlns:a16="http://schemas.microsoft.com/office/drawing/2014/main" id="{7BCE70A3-3B42-47AF-BA4B-297F742F2248}"/>
              </a:ext>
            </a:extLst>
          </p:cNvPr>
          <p:cNvSpPr/>
          <p:nvPr/>
        </p:nvSpPr>
        <p:spPr>
          <a:xfrm>
            <a:off x="251534" y="777761"/>
            <a:ext cx="6096000" cy="1165127"/>
          </a:xfrm>
          <a:prstGeom prst="rect">
            <a:avLst/>
          </a:prstGeom>
        </p:spPr>
        <p:txBody>
          <a:bodyPr>
            <a:spAutoFit/>
          </a:bodyPr>
          <a:lstStyle/>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9" name="Title 5">
            <a:extLst>
              <a:ext uri="{FF2B5EF4-FFF2-40B4-BE49-F238E27FC236}">
                <a16:creationId xmlns:a16="http://schemas.microsoft.com/office/drawing/2014/main" id="{0136FF10-6593-44E4-923A-DF9D5B3EC848}"/>
              </a:ext>
            </a:extLst>
          </p:cNvPr>
          <p:cNvSpPr txBox="1">
            <a:spLocks/>
          </p:cNvSpPr>
          <p:nvPr/>
        </p:nvSpPr>
        <p:spPr>
          <a:xfrm>
            <a:off x="748491" y="24692"/>
            <a:ext cx="10517513" cy="1024128"/>
          </a:xfrm>
          <a:prstGeom prst="rect">
            <a:avLst/>
          </a:prstGeom>
        </p:spPr>
        <p:txBody>
          <a:bodyPr vert="horz" lIns="0" tIns="45720" rIns="0" bIns="0" rtlCol="0" anchor="ctr" anchorCtr="0">
            <a:normAutofit/>
          </a:bodyPr>
          <a:lstStyle>
            <a:lvl1pPr algn="l" defTabSz="342874" rtl="0" eaLnBrk="1" latinLnBrk="0" hangingPunct="1">
              <a:lnSpc>
                <a:spcPct val="95000"/>
              </a:lnSpc>
              <a:spcBef>
                <a:spcPct val="0"/>
              </a:spcBef>
              <a:buNone/>
              <a:defRPr sz="2800" b="1" kern="1200">
                <a:solidFill>
                  <a:schemeClr val="tx1"/>
                </a:solidFill>
                <a:latin typeface="+mj-lt"/>
                <a:ea typeface="+mj-ea"/>
                <a:cs typeface="+mj-cs"/>
              </a:defRPr>
            </a:lvl1pPr>
          </a:lstStyle>
          <a:p>
            <a:pPr algn="ctr">
              <a:lnSpc>
                <a:spcPct val="107000"/>
              </a:lnSpc>
              <a:spcAft>
                <a:spcPts val="800"/>
              </a:spcAft>
            </a:pPr>
            <a:r>
              <a:rPr lang="en-US" dirty="0"/>
              <a:t>Visit to our CSR Partners</a:t>
            </a:r>
          </a:p>
        </p:txBody>
      </p:sp>
      <p:pic>
        <p:nvPicPr>
          <p:cNvPr id="5" name="Picture 4" descr="A group of people posing for a photo&#10;&#10;Description automatically generated">
            <a:extLst>
              <a:ext uri="{FF2B5EF4-FFF2-40B4-BE49-F238E27FC236}">
                <a16:creationId xmlns:a16="http://schemas.microsoft.com/office/drawing/2014/main" id="{B6D50BC8-680E-4ACD-9548-7230D705F699}"/>
              </a:ext>
            </a:extLst>
          </p:cNvPr>
          <p:cNvPicPr>
            <a:picLocks noChangeAspect="1"/>
          </p:cNvPicPr>
          <p:nvPr/>
        </p:nvPicPr>
        <p:blipFill>
          <a:blip r:embed="rId2"/>
          <a:stretch>
            <a:fillRect/>
          </a:stretch>
        </p:blipFill>
        <p:spPr>
          <a:xfrm>
            <a:off x="573863" y="1942887"/>
            <a:ext cx="11010900" cy="44678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11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1CBC-F4B2-4EE7-BBCB-5FFDB16EDA8D}"/>
              </a:ext>
            </a:extLst>
          </p:cNvPr>
          <p:cNvSpPr>
            <a:spLocks noGrp="1"/>
          </p:cNvSpPr>
          <p:nvPr>
            <p:ph type="title"/>
          </p:nvPr>
        </p:nvSpPr>
        <p:spPr>
          <a:xfrm>
            <a:off x="3821341" y="406462"/>
            <a:ext cx="6885588" cy="389011"/>
          </a:xfrm>
        </p:spPr>
        <p:txBody>
          <a:bodyPr/>
          <a:lstStyle/>
          <a:p>
            <a:r>
              <a:rPr lang="en-US" sz="3200" dirty="0"/>
              <a:t>Safe Harbor</a:t>
            </a:r>
          </a:p>
        </p:txBody>
      </p:sp>
      <p:sp>
        <p:nvSpPr>
          <p:cNvPr id="3" name="TextBox 2">
            <a:extLst>
              <a:ext uri="{FF2B5EF4-FFF2-40B4-BE49-F238E27FC236}">
                <a16:creationId xmlns:a16="http://schemas.microsoft.com/office/drawing/2014/main" id="{8030C4E0-01FF-4CB8-84CC-BDC47C372785}"/>
              </a:ext>
            </a:extLst>
          </p:cNvPr>
          <p:cNvSpPr txBox="1"/>
          <p:nvPr/>
        </p:nvSpPr>
        <p:spPr>
          <a:xfrm>
            <a:off x="1470582" y="1953919"/>
            <a:ext cx="10020693" cy="3139321"/>
          </a:xfrm>
          <a:prstGeom prst="rect">
            <a:avLst/>
          </a:prstGeom>
          <a:noFill/>
          <a:ln>
            <a:solidFill>
              <a:schemeClr val="accent5"/>
            </a:solidFill>
          </a:ln>
        </p:spPr>
        <p:txBody>
          <a:bodyPr wrap="square" rtlCol="0">
            <a:spAutoFit/>
          </a:bodyPr>
          <a:lstStyle/>
          <a:p>
            <a:pPr algn="just" defTabSz="914354">
              <a:defRPr/>
            </a:pPr>
            <a:r>
              <a:rPr lang="en-US" dirty="0">
                <a:solidFill>
                  <a:srgbClr val="000000"/>
                </a:solidFill>
              </a:rPr>
              <a:t>Statements in this document describing the Company’s objectives, projections, estimates and expectations may be “forward looking statements” within the meaning of applicable securities laws and regulations. Actual results could differ materially from those expressed or implied due to many factors. Important factors that could make a difference to the Company’s operations include, among others, economic conditions affecting demand/supply and price conditions in the domestic and overseas markets in which the Company operates, changes in the Government regulations, tax laws and other statutes and incidental factors. Unless otherwise indicated, the forward-looking statements in this presentation are made as of the date of this communication, and, except as required by law, Company does not undertake any obligation, and disclaims any obligation, to publicly disclose revisions or updates to any forward-looking statements. All market and industry data are based on Company estimates.</a:t>
            </a:r>
            <a:endParaRPr lang="en-US" dirty="0">
              <a:solidFill>
                <a:srgbClr val="272524"/>
              </a:solidFill>
              <a:latin typeface="Segoe UI Semibold" panose="020B0702040204020203"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2F413384-7E40-4DC5-B5B4-A0E37DD7CDF3}"/>
              </a:ext>
            </a:extLst>
          </p:cNvPr>
          <p:cNvSpPr/>
          <p:nvPr/>
        </p:nvSpPr>
        <p:spPr>
          <a:xfrm>
            <a:off x="5758910" y="795473"/>
            <a:ext cx="3385863" cy="369332"/>
          </a:xfrm>
          <a:prstGeom prst="rect">
            <a:avLst/>
          </a:prstGeom>
          <a:ln>
            <a:solidFill>
              <a:schemeClr val="bg1"/>
            </a:solidFill>
          </a:ln>
        </p:spPr>
        <p:txBody>
          <a:bodyPr wrap="square">
            <a:spAutoFit/>
          </a:bodyPr>
          <a:lstStyle/>
          <a:p>
            <a:pPr algn="ctr"/>
            <a:r>
              <a:rPr lang="en-US" b="1" dirty="0"/>
              <a:t>Forward-Looking Statements</a:t>
            </a:r>
          </a:p>
        </p:txBody>
      </p:sp>
    </p:spTree>
    <p:extLst>
      <p:ext uri="{BB962C8B-B14F-4D97-AF65-F5344CB8AC3E}">
        <p14:creationId xmlns:p14="http://schemas.microsoft.com/office/powerpoint/2010/main" val="170545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1510AE-7664-4029-8931-17D6586DF94B}"/>
              </a:ext>
            </a:extLst>
          </p:cNvPr>
          <p:cNvSpPr>
            <a:spLocks noGrp="1"/>
          </p:cNvSpPr>
          <p:nvPr>
            <p:ph type="sldNum" sz="quarter" idx="4"/>
          </p:nvPr>
        </p:nvSpPr>
        <p:spPr/>
        <p:txBody>
          <a:bodyPr/>
          <a:lstStyle/>
          <a:p>
            <a:pPr>
              <a:defRPr/>
            </a:pPr>
            <a:fld id="{FEA2E03D-9F5B-5343-B21F-62525800774A}" type="slidenum">
              <a:rPr lang="en-US" smtClean="0"/>
              <a:pPr>
                <a:defRPr/>
              </a:pPr>
              <a:t>20</a:t>
            </a:fld>
            <a:endParaRPr lang="en-US" dirty="0"/>
          </a:p>
        </p:txBody>
      </p:sp>
      <p:sp>
        <p:nvSpPr>
          <p:cNvPr id="6" name="Title 5">
            <a:extLst>
              <a:ext uri="{FF2B5EF4-FFF2-40B4-BE49-F238E27FC236}">
                <a16:creationId xmlns:a16="http://schemas.microsoft.com/office/drawing/2014/main" id="{CB47DE65-408E-4CE0-9A13-A20C16973070}"/>
              </a:ext>
            </a:extLst>
          </p:cNvPr>
          <p:cNvSpPr>
            <a:spLocks noGrp="1"/>
          </p:cNvSpPr>
          <p:nvPr>
            <p:ph type="title"/>
          </p:nvPr>
        </p:nvSpPr>
        <p:spPr>
          <a:xfrm>
            <a:off x="573863" y="777761"/>
            <a:ext cx="11010900" cy="1024128"/>
          </a:xfrm>
        </p:spPr>
        <p:txBody>
          <a:bodyPr>
            <a:normAutofit/>
          </a:bodyPr>
          <a:lstStyle/>
          <a:p>
            <a:pPr algn="ctr">
              <a:lnSpc>
                <a:spcPct val="107000"/>
              </a:lnSpc>
              <a:spcAft>
                <a:spcPts val="800"/>
              </a:spcAft>
            </a:pPr>
            <a:r>
              <a:rPr lang="en-US" sz="1800" dirty="0" err="1">
                <a:effectLst/>
                <a:latin typeface="Calibri" panose="020F0502020204030204" pitchFamily="34" charset="0"/>
                <a:ea typeface="Calibri" panose="020F0502020204030204" pitchFamily="34" charset="0"/>
              </a:rPr>
              <a:t>Ghar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Angna</a:t>
            </a:r>
            <a:r>
              <a:rPr lang="en-US" sz="1800" dirty="0">
                <a:latin typeface="Calibri" panose="020F0502020204030204" pitchFamily="34" charset="0"/>
                <a:ea typeface="Calibri" panose="020F0502020204030204" pitchFamily="34" charset="0"/>
              </a:rPr>
              <a:t> – we sponsor the school completely</a:t>
            </a:r>
            <a:r>
              <a:rPr lang="en-US" sz="1800" dirty="0">
                <a:effectLst/>
                <a:latin typeface="Calibri" panose="020F0502020204030204" pitchFamily="34" charset="0"/>
                <a:ea typeface="Calibri" panose="020F0502020204030204" pitchFamily="34" charset="0"/>
              </a:rPr>
              <a:t> for approx. 85 children (From local community)</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Approx. budget for 2022-23 = Rs 10.25 L</a:t>
            </a:r>
            <a:endParaRPr lang="en-US" sz="1800" dirty="0"/>
          </a:p>
        </p:txBody>
      </p:sp>
      <p:sp>
        <p:nvSpPr>
          <p:cNvPr id="3" name="Rectangle 2">
            <a:extLst>
              <a:ext uri="{FF2B5EF4-FFF2-40B4-BE49-F238E27FC236}">
                <a16:creationId xmlns:a16="http://schemas.microsoft.com/office/drawing/2014/main" id="{7BCE70A3-3B42-47AF-BA4B-297F742F2248}"/>
              </a:ext>
            </a:extLst>
          </p:cNvPr>
          <p:cNvSpPr/>
          <p:nvPr/>
        </p:nvSpPr>
        <p:spPr>
          <a:xfrm>
            <a:off x="251534" y="777761"/>
            <a:ext cx="6096000" cy="1165127"/>
          </a:xfrm>
          <a:prstGeom prst="rect">
            <a:avLst/>
          </a:prstGeom>
        </p:spPr>
        <p:txBody>
          <a:bodyPr>
            <a:spAutoFit/>
          </a:bodyPr>
          <a:lstStyle/>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9" name="Title 5">
            <a:extLst>
              <a:ext uri="{FF2B5EF4-FFF2-40B4-BE49-F238E27FC236}">
                <a16:creationId xmlns:a16="http://schemas.microsoft.com/office/drawing/2014/main" id="{0136FF10-6593-44E4-923A-DF9D5B3EC848}"/>
              </a:ext>
            </a:extLst>
          </p:cNvPr>
          <p:cNvSpPr txBox="1">
            <a:spLocks/>
          </p:cNvSpPr>
          <p:nvPr/>
        </p:nvSpPr>
        <p:spPr>
          <a:xfrm>
            <a:off x="748491" y="24692"/>
            <a:ext cx="10517513" cy="1024128"/>
          </a:xfrm>
          <a:prstGeom prst="rect">
            <a:avLst/>
          </a:prstGeom>
        </p:spPr>
        <p:txBody>
          <a:bodyPr vert="horz" lIns="0" tIns="45720" rIns="0" bIns="0" rtlCol="0" anchor="ctr" anchorCtr="0">
            <a:normAutofit/>
          </a:bodyPr>
          <a:lstStyle>
            <a:lvl1pPr algn="l" defTabSz="342874" rtl="0" eaLnBrk="1" latinLnBrk="0" hangingPunct="1">
              <a:lnSpc>
                <a:spcPct val="95000"/>
              </a:lnSpc>
              <a:spcBef>
                <a:spcPct val="0"/>
              </a:spcBef>
              <a:buNone/>
              <a:defRPr sz="2800" b="1" kern="1200">
                <a:solidFill>
                  <a:schemeClr val="tx1"/>
                </a:solidFill>
                <a:latin typeface="+mj-lt"/>
                <a:ea typeface="+mj-ea"/>
                <a:cs typeface="+mj-cs"/>
              </a:defRPr>
            </a:lvl1pPr>
          </a:lstStyle>
          <a:p>
            <a:pPr algn="ctr">
              <a:lnSpc>
                <a:spcPct val="107000"/>
              </a:lnSpc>
              <a:spcAft>
                <a:spcPts val="800"/>
              </a:spcAft>
            </a:pPr>
            <a:r>
              <a:rPr lang="en-US" dirty="0"/>
              <a:t>Visit to our CSR Partners</a:t>
            </a:r>
          </a:p>
        </p:txBody>
      </p:sp>
      <p:pic>
        <p:nvPicPr>
          <p:cNvPr id="7" name="Picture 6" descr="A picture containing text&#10;&#10;Description automatically generated">
            <a:extLst>
              <a:ext uri="{FF2B5EF4-FFF2-40B4-BE49-F238E27FC236}">
                <a16:creationId xmlns:a16="http://schemas.microsoft.com/office/drawing/2014/main" id="{8EEC71E1-72F7-45FC-83D8-C1A1D9731DC9}"/>
              </a:ext>
            </a:extLst>
          </p:cNvPr>
          <p:cNvPicPr>
            <a:picLocks noChangeAspect="1"/>
          </p:cNvPicPr>
          <p:nvPr/>
        </p:nvPicPr>
        <p:blipFill rotWithShape="1">
          <a:blip r:embed="rId2"/>
          <a:srcRect l="3526" t="6617" r="34392"/>
          <a:stretch/>
        </p:blipFill>
        <p:spPr>
          <a:xfrm>
            <a:off x="367589" y="1812986"/>
            <a:ext cx="5553817" cy="4357681"/>
          </a:xfrm>
          <a:prstGeom prst="rect">
            <a:avLst/>
          </a:prstGeom>
          <a:ln>
            <a:noFill/>
          </a:ln>
          <a:effectLst>
            <a:outerShdw blurRad="190500" algn="tl" rotWithShape="0">
              <a:srgbClr val="000000">
                <a:alpha val="70000"/>
              </a:srgbClr>
            </a:outerShdw>
          </a:effectLst>
        </p:spPr>
      </p:pic>
      <p:pic>
        <p:nvPicPr>
          <p:cNvPr id="10" name="Picture 9" descr="A group of people sitting in a room&#10;&#10;Description automatically generated with medium confidence">
            <a:extLst>
              <a:ext uri="{FF2B5EF4-FFF2-40B4-BE49-F238E27FC236}">
                <a16:creationId xmlns:a16="http://schemas.microsoft.com/office/drawing/2014/main" id="{C565F7DE-1DA7-44B3-8AAD-E913FFCBA87F}"/>
              </a:ext>
            </a:extLst>
          </p:cNvPr>
          <p:cNvPicPr>
            <a:picLocks noChangeAspect="1"/>
          </p:cNvPicPr>
          <p:nvPr/>
        </p:nvPicPr>
        <p:blipFill>
          <a:blip r:embed="rId3"/>
          <a:stretch>
            <a:fillRect/>
          </a:stretch>
        </p:blipFill>
        <p:spPr>
          <a:xfrm>
            <a:off x="6243735" y="1801889"/>
            <a:ext cx="5580676" cy="43687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88253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47475F-6A6D-4466-A0F1-58D23438E669}"/>
              </a:ext>
            </a:extLst>
          </p:cNvPr>
          <p:cNvSpPr>
            <a:spLocks noGrp="1"/>
          </p:cNvSpPr>
          <p:nvPr>
            <p:ph type="sldNum" sz="quarter" idx="4"/>
          </p:nvPr>
        </p:nvSpPr>
        <p:spPr/>
        <p:txBody>
          <a:bodyPr/>
          <a:lstStyle/>
          <a:p>
            <a:pPr>
              <a:defRPr/>
            </a:pPr>
            <a:fld id="{FEA2E03D-9F5B-5343-B21F-62525800774A}" type="slidenum">
              <a:rPr lang="en-US" smtClean="0"/>
              <a:pPr>
                <a:defRPr/>
              </a:pPr>
              <a:t>21</a:t>
            </a:fld>
            <a:endParaRPr lang="en-US" dirty="0"/>
          </a:p>
        </p:txBody>
      </p:sp>
      <p:sp>
        <p:nvSpPr>
          <p:cNvPr id="5" name="Footer Placeholder 4">
            <a:extLst>
              <a:ext uri="{FF2B5EF4-FFF2-40B4-BE49-F238E27FC236}">
                <a16:creationId xmlns:a16="http://schemas.microsoft.com/office/drawing/2014/main" id="{DF633707-E312-4B8B-9EFD-CCBC2B3EB647}"/>
              </a:ext>
            </a:extLst>
          </p:cNvPr>
          <p:cNvSpPr>
            <a:spLocks noGrp="1"/>
          </p:cNvSpPr>
          <p:nvPr>
            <p:ph type="ftr" sz="quarter" idx="12"/>
          </p:nvPr>
        </p:nvSpPr>
        <p:spPr>
          <a:xfrm>
            <a:off x="4054623" y="6625087"/>
            <a:ext cx="4114800" cy="215438"/>
          </a:xfrm>
          <a:prstGeom prst="rect">
            <a:avLst/>
          </a:prstGeom>
        </p:spPr>
        <p:txBody>
          <a:bodyPr vert="horz" lIns="91440" tIns="45720" rIns="91440" bIns="45720" rtlCol="0" anchor="ctr"/>
          <a:lstStyle>
            <a:lvl1pPr marL="0" algn="ctr" rtl="0" latinLnBrk="0">
              <a:defRPr sz="700" kern="1200">
                <a:solidFill>
                  <a:schemeClr val="bg1">
                    <a:lumMod val="50000"/>
                  </a:schemeClr>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lstStyle>
          <a:p>
            <a:r>
              <a:rPr lang="en-US" kern="0" spc="100">
                <a:cs typeface="Arial Narrow"/>
              </a:rPr>
              <a:t>TENNECO CONFIDENTIAL</a:t>
            </a:r>
            <a:endParaRPr lang="en-US" kern="0" spc="100" dirty="0">
              <a:cs typeface="Arial Narrow"/>
            </a:endParaRPr>
          </a:p>
        </p:txBody>
      </p:sp>
      <p:pic>
        <p:nvPicPr>
          <p:cNvPr id="7" name="Picture 6">
            <a:extLst>
              <a:ext uri="{FF2B5EF4-FFF2-40B4-BE49-F238E27FC236}">
                <a16:creationId xmlns:a16="http://schemas.microsoft.com/office/drawing/2014/main" id="{7632654D-2460-42CC-87F2-49AC66443784}"/>
              </a:ext>
            </a:extLst>
          </p:cNvPr>
          <p:cNvPicPr>
            <a:picLocks noChangeAspect="1"/>
          </p:cNvPicPr>
          <p:nvPr/>
        </p:nvPicPr>
        <p:blipFill>
          <a:blip r:embed="rId2"/>
          <a:stretch>
            <a:fillRect/>
          </a:stretch>
        </p:blipFill>
        <p:spPr>
          <a:xfrm>
            <a:off x="19425" y="-19050"/>
            <a:ext cx="12134100" cy="6858000"/>
          </a:xfrm>
          <a:prstGeom prst="rect">
            <a:avLst/>
          </a:prstGeom>
        </p:spPr>
      </p:pic>
    </p:spTree>
    <p:extLst>
      <p:ext uri="{BB962C8B-B14F-4D97-AF65-F5344CB8AC3E}">
        <p14:creationId xmlns:p14="http://schemas.microsoft.com/office/powerpoint/2010/main" val="34533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DDF9B2-43B0-4E7B-95BC-179174DD0FF9}"/>
              </a:ext>
            </a:extLst>
          </p:cNvPr>
          <p:cNvSpPr>
            <a:spLocks noGrp="1"/>
          </p:cNvSpPr>
          <p:nvPr>
            <p:ph type="sldNum" sz="quarter" idx="10"/>
          </p:nvPr>
        </p:nvSpPr>
        <p:spPr>
          <a:xfrm>
            <a:off x="11584764" y="6640632"/>
            <a:ext cx="611397" cy="212148"/>
          </a:xfrm>
        </p:spPr>
        <p:txBody>
          <a:bodyPr/>
          <a:lstStyle/>
          <a:p>
            <a:pPr>
              <a:defRPr/>
            </a:pPr>
            <a:fld id="{FEA2E03D-9F5B-5343-B21F-62525800774A}" type="slidenum">
              <a:rPr lang="en-US" smtClean="0"/>
              <a:pPr>
                <a:defRPr/>
              </a:pPr>
              <a:t>3</a:t>
            </a:fld>
            <a:endParaRPr lang="en-US" dirty="0"/>
          </a:p>
        </p:txBody>
      </p:sp>
      <p:sp>
        <p:nvSpPr>
          <p:cNvPr id="6" name="Text Placeholder 5">
            <a:extLst>
              <a:ext uri="{FF2B5EF4-FFF2-40B4-BE49-F238E27FC236}">
                <a16:creationId xmlns:a16="http://schemas.microsoft.com/office/drawing/2014/main" id="{88AC940F-9D6C-4C11-99A5-7626770972BC}"/>
              </a:ext>
            </a:extLst>
          </p:cNvPr>
          <p:cNvSpPr>
            <a:spLocks noGrp="1"/>
          </p:cNvSpPr>
          <p:nvPr>
            <p:ph type="body" sz="quarter" idx="13"/>
          </p:nvPr>
        </p:nvSpPr>
        <p:spPr>
          <a:xfrm>
            <a:off x="464625" y="428257"/>
            <a:ext cx="11024275" cy="579438"/>
          </a:xfrm>
        </p:spPr>
        <p:txBody>
          <a:bodyPr/>
          <a:lstStyle/>
          <a:p>
            <a:r>
              <a:rPr lang="en-US" sz="3200" b="1" dirty="0">
                <a:solidFill>
                  <a:schemeClr val="tx1"/>
                </a:solidFill>
                <a:latin typeface="Segoe UI (Headings)"/>
              </a:rPr>
              <a:t>Company Overview</a:t>
            </a:r>
          </a:p>
        </p:txBody>
      </p:sp>
      <p:sp>
        <p:nvSpPr>
          <p:cNvPr id="10" name="Text Placeholder 9">
            <a:extLst>
              <a:ext uri="{FF2B5EF4-FFF2-40B4-BE49-F238E27FC236}">
                <a16:creationId xmlns:a16="http://schemas.microsoft.com/office/drawing/2014/main" id="{3C478846-ACA2-4108-97CB-BB16D600CE3D}"/>
              </a:ext>
            </a:extLst>
          </p:cNvPr>
          <p:cNvSpPr>
            <a:spLocks noGrp="1"/>
          </p:cNvSpPr>
          <p:nvPr>
            <p:ph type="body" sz="quarter" idx="12"/>
          </p:nvPr>
        </p:nvSpPr>
        <p:spPr>
          <a:xfrm>
            <a:off x="464625" y="1352940"/>
            <a:ext cx="4437313" cy="1361981"/>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marL="0" indent="0">
              <a:buNone/>
            </a:pPr>
            <a:endParaRPr lang="en-US" altLang="zh-CN" sz="2400" b="1" dirty="0">
              <a:solidFill>
                <a:srgbClr val="0070C0"/>
              </a:solidFill>
            </a:endParaRPr>
          </a:p>
          <a:p>
            <a:pPr marL="0" indent="0">
              <a:buNone/>
            </a:pPr>
            <a:r>
              <a:rPr lang="en-US" altLang="zh-CN" sz="2900" b="1" dirty="0">
                <a:solidFill>
                  <a:srgbClr val="0070C0"/>
                </a:solidFill>
              </a:rPr>
              <a:t>Employees</a:t>
            </a:r>
          </a:p>
          <a:p>
            <a:pPr marL="0" indent="0">
              <a:buNone/>
            </a:pPr>
            <a:endParaRPr lang="en-IN" sz="2600" dirty="0">
              <a:highlight>
                <a:srgbClr val="FFFF00"/>
              </a:highlight>
            </a:endParaRPr>
          </a:p>
          <a:p>
            <a:pPr marL="0" indent="0" eaLnBrk="0" fontAlgn="auto" hangingPunct="0">
              <a:spcBef>
                <a:spcPct val="0"/>
              </a:spcBef>
              <a:spcAft>
                <a:spcPts val="0"/>
              </a:spcAft>
              <a:buNone/>
              <a:defRPr/>
            </a:pPr>
            <a:r>
              <a:rPr lang="en-US" altLang="zh-CN" sz="2600" b="1" dirty="0">
                <a:solidFill>
                  <a:srgbClr val="FFC000"/>
                </a:solidFill>
              </a:rPr>
              <a:t>5000+</a:t>
            </a:r>
          </a:p>
          <a:p>
            <a:pPr marL="0" indent="0" eaLnBrk="0" fontAlgn="auto" hangingPunct="0">
              <a:spcBef>
                <a:spcPct val="0"/>
              </a:spcBef>
              <a:spcAft>
                <a:spcPts val="0"/>
              </a:spcAft>
              <a:buNone/>
              <a:defRPr/>
            </a:pPr>
            <a:endParaRPr lang="en-US" altLang="zh-CN" sz="1600" b="1" dirty="0">
              <a:solidFill>
                <a:srgbClr val="FFC000"/>
              </a:solidFill>
            </a:endParaRPr>
          </a:p>
          <a:p>
            <a:pPr marL="0" lvl="0" indent="0" eaLnBrk="0" hangingPunct="0">
              <a:spcBef>
                <a:spcPct val="0"/>
              </a:spcBef>
              <a:buNone/>
              <a:defRPr/>
            </a:pPr>
            <a:r>
              <a:rPr lang="en-US" altLang="zh-CN" sz="2600" b="1" dirty="0">
                <a:solidFill>
                  <a:srgbClr val="0070C0"/>
                </a:solidFill>
              </a:rPr>
              <a:t>as on 30</a:t>
            </a:r>
            <a:r>
              <a:rPr lang="en-US" altLang="zh-CN" sz="2600" b="1" baseline="30000" dirty="0">
                <a:solidFill>
                  <a:srgbClr val="0070C0"/>
                </a:solidFill>
              </a:rPr>
              <a:t>th</a:t>
            </a:r>
            <a:r>
              <a:rPr lang="en-US" altLang="zh-CN" sz="2600" b="1" dirty="0">
                <a:solidFill>
                  <a:srgbClr val="0070C0"/>
                </a:solidFill>
              </a:rPr>
              <a:t> June, 2022</a:t>
            </a:r>
          </a:p>
          <a:p>
            <a:pPr marL="0" indent="0">
              <a:buNone/>
            </a:pPr>
            <a:endParaRPr lang="en-IN" dirty="0"/>
          </a:p>
        </p:txBody>
      </p:sp>
      <p:sp>
        <p:nvSpPr>
          <p:cNvPr id="11" name="Rectangle 10">
            <a:extLst>
              <a:ext uri="{FF2B5EF4-FFF2-40B4-BE49-F238E27FC236}">
                <a16:creationId xmlns:a16="http://schemas.microsoft.com/office/drawing/2014/main" id="{F7885A61-2701-40F7-8D7C-C1C5045A9069}"/>
              </a:ext>
            </a:extLst>
          </p:cNvPr>
          <p:cNvSpPr/>
          <p:nvPr/>
        </p:nvSpPr>
        <p:spPr>
          <a:xfrm>
            <a:off x="464625" y="2990129"/>
            <a:ext cx="4437313" cy="152531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fontAlgn="auto" hangingPunct="0">
              <a:spcBef>
                <a:spcPct val="0"/>
              </a:spcBef>
              <a:spcAft>
                <a:spcPts val="0"/>
              </a:spcAft>
              <a:defRPr/>
            </a:pPr>
            <a:endParaRPr lang="en-US" altLang="zh-CN" b="1" dirty="0">
              <a:solidFill>
                <a:srgbClr val="0070C0"/>
              </a:solidFill>
            </a:endParaRPr>
          </a:p>
        </p:txBody>
      </p:sp>
      <p:sp>
        <p:nvSpPr>
          <p:cNvPr id="13" name="TextBox 12">
            <a:extLst>
              <a:ext uri="{FF2B5EF4-FFF2-40B4-BE49-F238E27FC236}">
                <a16:creationId xmlns:a16="http://schemas.microsoft.com/office/drawing/2014/main" id="{46955026-39D4-4EA2-A6FA-A392FDA2E269}"/>
              </a:ext>
            </a:extLst>
          </p:cNvPr>
          <p:cNvSpPr txBox="1"/>
          <p:nvPr/>
        </p:nvSpPr>
        <p:spPr>
          <a:xfrm>
            <a:off x="464625" y="2949810"/>
            <a:ext cx="6099142" cy="1354217"/>
          </a:xfrm>
          <a:prstGeom prst="rect">
            <a:avLst/>
          </a:prstGeom>
          <a:noFill/>
        </p:spPr>
        <p:txBody>
          <a:bodyPr wrap="square">
            <a:spAutoFit/>
          </a:bodyPr>
          <a:lstStyle/>
          <a:p>
            <a:pPr eaLnBrk="0" fontAlgn="auto" hangingPunct="0">
              <a:spcBef>
                <a:spcPct val="0"/>
              </a:spcBef>
              <a:spcAft>
                <a:spcPts val="0"/>
              </a:spcAft>
              <a:defRPr/>
            </a:pPr>
            <a:endParaRPr lang="en-US" altLang="zh-CN" sz="700" b="1" dirty="0">
              <a:solidFill>
                <a:srgbClr val="0070C0"/>
              </a:solidFill>
            </a:endParaRPr>
          </a:p>
          <a:p>
            <a:pPr eaLnBrk="0" fontAlgn="auto" hangingPunct="0">
              <a:spcBef>
                <a:spcPct val="0"/>
              </a:spcBef>
              <a:spcAft>
                <a:spcPts val="0"/>
              </a:spcAft>
              <a:defRPr/>
            </a:pPr>
            <a:r>
              <a:rPr lang="en-US" altLang="zh-CN" b="1" dirty="0">
                <a:solidFill>
                  <a:srgbClr val="0070C0"/>
                </a:solidFill>
              </a:rPr>
              <a:t>Facilities </a:t>
            </a:r>
          </a:p>
          <a:p>
            <a:pPr eaLnBrk="0" fontAlgn="auto" hangingPunct="0">
              <a:spcBef>
                <a:spcPct val="0"/>
              </a:spcBef>
              <a:spcAft>
                <a:spcPts val="0"/>
              </a:spcAft>
              <a:defRPr/>
            </a:pPr>
            <a:endParaRPr lang="en-US" altLang="zh-CN" b="1" dirty="0">
              <a:solidFill>
                <a:srgbClr val="0070C0"/>
              </a:solidFill>
            </a:endParaRPr>
          </a:p>
          <a:p>
            <a:pPr eaLnBrk="0" fontAlgn="auto" hangingPunct="0">
              <a:spcBef>
                <a:spcPct val="0"/>
              </a:spcBef>
              <a:spcAft>
                <a:spcPts val="0"/>
              </a:spcAft>
              <a:defRPr/>
            </a:pPr>
            <a:r>
              <a:rPr lang="en-IN" altLang="zh-CN" b="1" dirty="0">
                <a:solidFill>
                  <a:srgbClr val="FFC000"/>
                </a:solidFill>
              </a:rPr>
              <a:t>03</a:t>
            </a:r>
            <a:r>
              <a:rPr lang="en-IN" altLang="zh-CN" b="1" dirty="0">
                <a:solidFill>
                  <a:srgbClr val="0070C0"/>
                </a:solidFill>
              </a:rPr>
              <a:t> Manufacturing sites </a:t>
            </a:r>
            <a:r>
              <a:rPr lang="en-IN" altLang="zh-CN" b="1" dirty="0">
                <a:solidFill>
                  <a:srgbClr val="FFC000"/>
                </a:solidFill>
              </a:rPr>
              <a:t>02</a:t>
            </a:r>
            <a:r>
              <a:rPr lang="en-IN" altLang="zh-CN" b="1" dirty="0">
                <a:solidFill>
                  <a:srgbClr val="0070C0"/>
                </a:solidFill>
              </a:rPr>
              <a:t> Sales Office</a:t>
            </a:r>
          </a:p>
          <a:p>
            <a:pPr eaLnBrk="0" fontAlgn="auto" hangingPunct="0">
              <a:spcBef>
                <a:spcPct val="0"/>
              </a:spcBef>
              <a:spcAft>
                <a:spcPts val="0"/>
              </a:spcAft>
              <a:defRPr/>
            </a:pPr>
            <a:r>
              <a:rPr lang="en-IN" altLang="zh-CN" b="1" dirty="0">
                <a:solidFill>
                  <a:srgbClr val="FFC000"/>
                </a:solidFill>
              </a:rPr>
              <a:t>13 </a:t>
            </a:r>
            <a:r>
              <a:rPr lang="en-IN" altLang="zh-CN" b="1" dirty="0">
                <a:solidFill>
                  <a:srgbClr val="0070C0"/>
                </a:solidFill>
              </a:rPr>
              <a:t>Warehouses</a:t>
            </a:r>
            <a:r>
              <a:rPr lang="en-IN" altLang="zh-CN" sz="1800" b="1" dirty="0">
                <a:solidFill>
                  <a:srgbClr val="0070C0"/>
                </a:solidFill>
              </a:rPr>
              <a:t> </a:t>
            </a:r>
            <a:endParaRPr lang="en-US" sz="1800" dirty="0"/>
          </a:p>
        </p:txBody>
      </p:sp>
      <p:sp>
        <p:nvSpPr>
          <p:cNvPr id="14" name="Rectangle 13">
            <a:extLst>
              <a:ext uri="{FF2B5EF4-FFF2-40B4-BE49-F238E27FC236}">
                <a16:creationId xmlns:a16="http://schemas.microsoft.com/office/drawing/2014/main" id="{3242C6FD-C35B-42A2-8F5B-51B95376E052}"/>
              </a:ext>
            </a:extLst>
          </p:cNvPr>
          <p:cNvSpPr/>
          <p:nvPr/>
        </p:nvSpPr>
        <p:spPr>
          <a:xfrm>
            <a:off x="464625" y="4860684"/>
            <a:ext cx="4437312" cy="1638603"/>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fontAlgn="auto" hangingPunct="0">
              <a:spcBef>
                <a:spcPct val="0"/>
              </a:spcBef>
              <a:spcAft>
                <a:spcPts val="0"/>
              </a:spcAft>
              <a:defRPr/>
            </a:pPr>
            <a:endParaRPr lang="en-US" altLang="zh-CN" sz="2800" b="1" dirty="0">
              <a:solidFill>
                <a:srgbClr val="0070C0"/>
              </a:solidFill>
            </a:endParaRPr>
          </a:p>
        </p:txBody>
      </p:sp>
      <p:sp>
        <p:nvSpPr>
          <p:cNvPr id="15" name="TextBox 14">
            <a:extLst>
              <a:ext uri="{FF2B5EF4-FFF2-40B4-BE49-F238E27FC236}">
                <a16:creationId xmlns:a16="http://schemas.microsoft.com/office/drawing/2014/main" id="{C4E9A474-C1EC-4BF4-88F9-D4489040D6F3}"/>
              </a:ext>
            </a:extLst>
          </p:cNvPr>
          <p:cNvSpPr txBox="1"/>
          <p:nvPr/>
        </p:nvSpPr>
        <p:spPr>
          <a:xfrm>
            <a:off x="519334" y="4941870"/>
            <a:ext cx="1913152" cy="1354217"/>
          </a:xfrm>
          <a:prstGeom prst="rect">
            <a:avLst/>
          </a:prstGeom>
          <a:noFill/>
        </p:spPr>
        <p:txBody>
          <a:bodyPr wrap="none" rtlCol="0">
            <a:spAutoFit/>
          </a:bodyPr>
          <a:lstStyle/>
          <a:p>
            <a:pPr eaLnBrk="0" fontAlgn="auto" hangingPunct="0">
              <a:spcBef>
                <a:spcPct val="0"/>
              </a:spcBef>
              <a:spcAft>
                <a:spcPts val="0"/>
              </a:spcAft>
              <a:defRPr/>
            </a:pPr>
            <a:r>
              <a:rPr lang="en-US" altLang="zh-CN" sz="1800" b="1" dirty="0">
                <a:solidFill>
                  <a:srgbClr val="0070C0"/>
                </a:solidFill>
              </a:rPr>
              <a:t>OEM Customers</a:t>
            </a:r>
          </a:p>
          <a:p>
            <a:pPr eaLnBrk="0" fontAlgn="auto" hangingPunct="0">
              <a:spcBef>
                <a:spcPct val="0"/>
              </a:spcBef>
              <a:spcAft>
                <a:spcPts val="0"/>
              </a:spcAft>
              <a:defRPr/>
            </a:pPr>
            <a:endParaRPr lang="en-US" altLang="zh-CN" b="1" dirty="0">
              <a:solidFill>
                <a:srgbClr val="0070C0"/>
              </a:solidFill>
            </a:endParaRPr>
          </a:p>
          <a:p>
            <a:pPr eaLnBrk="0" fontAlgn="auto" hangingPunct="0">
              <a:spcBef>
                <a:spcPct val="0"/>
              </a:spcBef>
              <a:spcAft>
                <a:spcPts val="0"/>
              </a:spcAft>
              <a:defRPr/>
            </a:pPr>
            <a:r>
              <a:rPr lang="en-US" altLang="zh-CN" sz="2800" b="1" dirty="0">
                <a:solidFill>
                  <a:srgbClr val="FFC000"/>
                </a:solidFill>
              </a:rPr>
              <a:t>30+</a:t>
            </a:r>
          </a:p>
          <a:p>
            <a:endParaRPr lang="en-US" dirty="0"/>
          </a:p>
        </p:txBody>
      </p:sp>
      <p:sp>
        <p:nvSpPr>
          <p:cNvPr id="16" name="Rectangle 15">
            <a:extLst>
              <a:ext uri="{FF2B5EF4-FFF2-40B4-BE49-F238E27FC236}">
                <a16:creationId xmlns:a16="http://schemas.microsoft.com/office/drawing/2014/main" id="{0DF2F441-D7BC-427D-8D34-9A30589410CC}"/>
              </a:ext>
            </a:extLst>
          </p:cNvPr>
          <p:cNvSpPr/>
          <p:nvPr/>
        </p:nvSpPr>
        <p:spPr>
          <a:xfrm>
            <a:off x="5680612" y="232217"/>
            <a:ext cx="6071025" cy="6717223"/>
          </a:xfrm>
          <a:prstGeom prst="rect">
            <a:avLst/>
          </a:prstGeom>
        </p:spPr>
        <p:txBody>
          <a:bodyPr wrap="square">
            <a:spAutoFit/>
          </a:bodyPr>
          <a:lstStyle/>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Federal-Mogul </a:t>
            </a:r>
            <a:r>
              <a:rPr lang="en-IN" sz="1600" b="1" dirty="0" err="1">
                <a:solidFill>
                  <a:schemeClr val="tx1">
                    <a:lumMod val="75000"/>
                    <a:lumOff val="25000"/>
                  </a:schemeClr>
                </a:solidFill>
              </a:rPr>
              <a:t>Goetze</a:t>
            </a:r>
            <a:r>
              <a:rPr lang="en-IN" sz="1600" b="1" dirty="0">
                <a:solidFill>
                  <a:schemeClr val="tx1">
                    <a:lumMod val="75000"/>
                    <a:lumOff val="25000"/>
                  </a:schemeClr>
                </a:solidFill>
              </a:rPr>
              <a:t> (India) Limited (“FMGIL”) was established in 1954 as a joint venture with </a:t>
            </a:r>
            <a:r>
              <a:rPr lang="en-IN" sz="1600" b="1" dirty="0" err="1">
                <a:solidFill>
                  <a:schemeClr val="tx1">
                    <a:lumMod val="75000"/>
                    <a:lumOff val="25000"/>
                  </a:schemeClr>
                </a:solidFill>
              </a:rPr>
              <a:t>Goetze</a:t>
            </a:r>
            <a:r>
              <a:rPr lang="en-IN" sz="1600" b="1" dirty="0">
                <a:solidFill>
                  <a:schemeClr val="tx1">
                    <a:lumMod val="75000"/>
                    <a:lumOff val="25000"/>
                  </a:schemeClr>
                </a:solidFill>
              </a:rPr>
              <a:t>-Werke of Germany, which was owned by Federal-Mogul LLC, one of the leading manufacturers of automotive components in the world. </a:t>
            </a:r>
          </a:p>
          <a:p>
            <a:pPr marL="342900" indent="-342900" algn="just">
              <a:buClr>
                <a:srgbClr val="0070C0"/>
              </a:buClr>
              <a:buFont typeface="Wingdings" panose="05000000000000000000" pitchFamily="2" charset="2"/>
              <a:buChar char="§"/>
            </a:pPr>
            <a:endParaRPr lang="en-IN" sz="140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Globally, Tenneco has 4 business groups viz. Performance Solutions, </a:t>
            </a:r>
            <a:r>
              <a:rPr lang="en-IN" sz="1600" b="1" dirty="0" err="1">
                <a:solidFill>
                  <a:schemeClr val="tx1">
                    <a:lumMod val="75000"/>
                    <a:lumOff val="25000"/>
                  </a:schemeClr>
                </a:solidFill>
              </a:rPr>
              <a:t>Motorparts</a:t>
            </a:r>
            <a:r>
              <a:rPr lang="en-IN" sz="1600" b="1" dirty="0">
                <a:solidFill>
                  <a:schemeClr val="tx1">
                    <a:lumMod val="75000"/>
                    <a:lumOff val="25000"/>
                  </a:schemeClr>
                </a:solidFill>
              </a:rPr>
              <a:t>, Clean Air and  Powertrain. FMGIL’s products substantially falls under “Powertrain” business group.</a:t>
            </a:r>
          </a:p>
          <a:p>
            <a:pPr marL="342900" indent="-342900" algn="just">
              <a:buClr>
                <a:srgbClr val="0070C0"/>
              </a:buClr>
              <a:buFont typeface="Wingdings" panose="05000000000000000000" pitchFamily="2" charset="2"/>
              <a:buChar char="§"/>
            </a:pPr>
            <a:endParaRPr lang="en-IN" sz="100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Based in Gurugram (Haryana, India), FMGIL engages in manufacture, supply and distribution of automotive components in India and internationally. </a:t>
            </a:r>
          </a:p>
          <a:p>
            <a:pPr marL="342900" indent="-342900" algn="just">
              <a:buClr>
                <a:srgbClr val="0070C0"/>
              </a:buClr>
              <a:buFont typeface="Wingdings" panose="05000000000000000000" pitchFamily="2" charset="2"/>
              <a:buChar char="§"/>
            </a:pPr>
            <a:endParaRPr lang="en-IN" sz="105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Mainly offers pistons, piston rings, piston pins, valve seats, valve guides.</a:t>
            </a:r>
          </a:p>
          <a:p>
            <a:pPr marL="342900" indent="-342900" algn="just">
              <a:buClr>
                <a:srgbClr val="0070C0"/>
              </a:buClr>
              <a:buFont typeface="Wingdings" panose="05000000000000000000" pitchFamily="2" charset="2"/>
              <a:buChar char="§"/>
            </a:pPr>
            <a:endParaRPr lang="en-IN" sz="105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Caters to Automotive, heavy-duty, motorcycles, energy, industrial, power generation, railway &amp; defence industries.</a:t>
            </a:r>
            <a:r>
              <a:rPr lang="en-IN" sz="1600" b="1" dirty="0">
                <a:solidFill>
                  <a:schemeClr val="tx1">
                    <a:lumMod val="75000"/>
                    <a:lumOff val="25000"/>
                  </a:schemeClr>
                </a:solidFill>
                <a:highlight>
                  <a:srgbClr val="FFFF00"/>
                </a:highlight>
              </a:rPr>
              <a:t> </a:t>
            </a:r>
          </a:p>
          <a:p>
            <a:pPr marL="285750" indent="-285750" algn="just">
              <a:buClr>
                <a:srgbClr val="0070C0"/>
              </a:buClr>
              <a:buFont typeface="Wingdings" panose="05000000000000000000" pitchFamily="2" charset="2"/>
              <a:buChar char="§"/>
            </a:pPr>
            <a:endParaRPr lang="en-IN" sz="110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FMGIL manufactures world class products at its state of the art manufacturing facilities located at Patiala (Punjab), Bangalore (Karnataka) and </a:t>
            </a:r>
            <a:r>
              <a:rPr lang="en-IN" sz="1600" b="1" dirty="0" err="1">
                <a:solidFill>
                  <a:schemeClr val="tx1">
                    <a:lumMod val="75000"/>
                    <a:lumOff val="25000"/>
                  </a:schemeClr>
                </a:solidFill>
              </a:rPr>
              <a:t>Bhiwadi</a:t>
            </a:r>
            <a:r>
              <a:rPr lang="en-IN" sz="1600" b="1" dirty="0">
                <a:solidFill>
                  <a:schemeClr val="tx1">
                    <a:lumMod val="75000"/>
                    <a:lumOff val="25000"/>
                  </a:schemeClr>
                </a:solidFill>
              </a:rPr>
              <a:t> (Rajasthan).</a:t>
            </a:r>
          </a:p>
          <a:p>
            <a:pPr marL="342900" indent="-342900" algn="just">
              <a:buClr>
                <a:srgbClr val="0070C0"/>
              </a:buClr>
              <a:buFont typeface="Wingdings" panose="05000000000000000000" pitchFamily="2" charset="2"/>
              <a:buChar char="§"/>
            </a:pPr>
            <a:endParaRPr lang="en-IN" sz="1200" b="1" dirty="0">
              <a:solidFill>
                <a:schemeClr val="tx1">
                  <a:lumMod val="75000"/>
                  <a:lumOff val="25000"/>
                </a:schemeClr>
              </a:solidFill>
            </a:endParaRPr>
          </a:p>
          <a:p>
            <a:pPr marL="342900" indent="-342900" algn="just">
              <a:buClr>
                <a:srgbClr val="0070C0"/>
              </a:buClr>
              <a:buFont typeface="Wingdings" panose="05000000000000000000" pitchFamily="2" charset="2"/>
              <a:buChar char="§"/>
            </a:pPr>
            <a:r>
              <a:rPr lang="en-IN" sz="1600" b="1" dirty="0">
                <a:solidFill>
                  <a:schemeClr val="tx1">
                    <a:lumMod val="75000"/>
                    <a:lumOff val="25000"/>
                  </a:schemeClr>
                </a:solidFill>
              </a:rPr>
              <a:t>FMGIL now operates as subsidiary of Tenneco Inc. post Tenneco’s acquisition of Federal-Mogul LLC. </a:t>
            </a:r>
          </a:p>
        </p:txBody>
      </p:sp>
    </p:spTree>
    <p:extLst>
      <p:ext uri="{BB962C8B-B14F-4D97-AF65-F5344CB8AC3E}">
        <p14:creationId xmlns:p14="http://schemas.microsoft.com/office/powerpoint/2010/main" val="324534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810-B79B-4406-A890-2DF802E59528}"/>
              </a:ext>
            </a:extLst>
          </p:cNvPr>
          <p:cNvSpPr>
            <a:spLocks noGrp="1"/>
          </p:cNvSpPr>
          <p:nvPr>
            <p:ph type="title"/>
          </p:nvPr>
        </p:nvSpPr>
        <p:spPr/>
        <p:txBody>
          <a:bodyPr/>
          <a:lstStyle/>
          <a:p>
            <a:r>
              <a:rPr lang="en-US" dirty="0"/>
              <a:t>Manufacturing Facilities</a:t>
            </a:r>
          </a:p>
        </p:txBody>
      </p:sp>
      <p:sp>
        <p:nvSpPr>
          <p:cNvPr id="3" name="Slide Number Placeholder 2">
            <a:extLst>
              <a:ext uri="{FF2B5EF4-FFF2-40B4-BE49-F238E27FC236}">
                <a16:creationId xmlns:a16="http://schemas.microsoft.com/office/drawing/2014/main" id="{4CD92D1E-CB85-46B1-BC7C-C72DC7D1F69A}"/>
              </a:ext>
            </a:extLst>
          </p:cNvPr>
          <p:cNvSpPr>
            <a:spLocks noGrp="1"/>
          </p:cNvSpPr>
          <p:nvPr>
            <p:ph type="sldNum" sz="quarter" idx="10"/>
          </p:nvPr>
        </p:nvSpPr>
        <p:spPr/>
        <p:txBody>
          <a:bodyPr/>
          <a:lstStyle/>
          <a:p>
            <a:pPr>
              <a:defRPr/>
            </a:pPr>
            <a:fld id="{FEA2E03D-9F5B-5343-B21F-62525800774A}" type="slidenum">
              <a:rPr lang="en-US" smtClean="0"/>
              <a:pPr>
                <a:defRPr/>
              </a:pPr>
              <a:t>4</a:t>
            </a:fld>
            <a:endParaRPr lang="en-US" dirty="0"/>
          </a:p>
        </p:txBody>
      </p:sp>
      <p:sp>
        <p:nvSpPr>
          <p:cNvPr id="19" name="Text Placeholder 5">
            <a:extLst>
              <a:ext uri="{FF2B5EF4-FFF2-40B4-BE49-F238E27FC236}">
                <a16:creationId xmlns:a16="http://schemas.microsoft.com/office/drawing/2014/main" id="{98B0428B-2FFD-4410-9536-3BC47E214B4B}"/>
              </a:ext>
            </a:extLst>
          </p:cNvPr>
          <p:cNvSpPr txBox="1">
            <a:spLocks/>
          </p:cNvSpPr>
          <p:nvPr/>
        </p:nvSpPr>
        <p:spPr>
          <a:xfrm>
            <a:off x="861659" y="4718950"/>
            <a:ext cx="2148516" cy="1154849"/>
          </a:xfrm>
          <a:prstGeom prst="rect">
            <a:avLst/>
          </a:prstGeom>
        </p:spPr>
        <p:txBody>
          <a:bodyPr>
            <a:normAutofit/>
          </a:bodyPr>
          <a:lstStyle>
            <a:lvl1pPr marL="210741" indent="-210741" algn="l" defTabSz="342900" rtl="0" eaLnBrk="1" latinLnBrk="0" hangingPunct="1">
              <a:spcBef>
                <a:spcPct val="20000"/>
              </a:spcBef>
              <a:buClr>
                <a:schemeClr val="tx1"/>
              </a:buClr>
              <a:buSzPct val="110000"/>
              <a:buFont typeface="Arial" panose="020B0604020202020204" pitchFamily="34" charset="0"/>
              <a:buChar char="•"/>
              <a:defRPr sz="2200" b="0" kern="1200">
                <a:solidFill>
                  <a:schemeClr val="tx1"/>
                </a:solidFill>
                <a:latin typeface="+mn-lt"/>
                <a:ea typeface="+mn-ea"/>
                <a:cs typeface="+mn-cs"/>
              </a:defRPr>
            </a:lvl1pPr>
            <a:lvl2pPr marL="557213" indent="-214313" algn="l" defTabSz="342900" rtl="0" eaLnBrk="1" latinLnBrk="0" hangingPunct="1">
              <a:spcBef>
                <a:spcPct val="20000"/>
              </a:spcBef>
              <a:buClr>
                <a:schemeClr val="tx1"/>
              </a:buClr>
              <a:buFont typeface="Segoe UI" panose="020B0502040204020203" pitchFamily="34" charset="0"/>
              <a:buChar char="−"/>
              <a:defRPr sz="1800" kern="1200">
                <a:solidFill>
                  <a:schemeClr val="tx1"/>
                </a:solidFill>
                <a:latin typeface="+mn-lt"/>
                <a:ea typeface="+mn-ea"/>
                <a:cs typeface="+mn-cs"/>
              </a:defRPr>
            </a:lvl2pPr>
            <a:lvl3pPr marL="857250" indent="-128588" algn="l" defTabSz="342900" rtl="0" eaLnBrk="1" latinLnBrk="0" hangingPunct="1">
              <a:spcBef>
                <a:spcPct val="20000"/>
              </a:spcBef>
              <a:buClr>
                <a:schemeClr val="tx1"/>
              </a:buClr>
              <a:buSzPct val="110000"/>
              <a:buFont typeface="Wingdings" panose="05000000000000000000" pitchFamily="2" charset="2"/>
              <a:buChar char="§"/>
              <a:defRPr sz="1600" kern="1200">
                <a:solidFill>
                  <a:schemeClr val="tx1"/>
                </a:solidFill>
                <a:latin typeface="+mn-lt"/>
                <a:ea typeface="+mn-ea"/>
                <a:cs typeface="+mn-cs"/>
              </a:defRPr>
            </a:lvl3pPr>
            <a:lvl4pPr marL="1200150" indent="-171450" algn="l" defTabSz="342900" rtl="0" eaLnBrk="1" latinLnBrk="0" hangingPunct="1">
              <a:spcBef>
                <a:spcPct val="20000"/>
              </a:spcBef>
              <a:buClr>
                <a:schemeClr val="tx1"/>
              </a:buClr>
              <a:buFont typeface="Arial" panose="020B0604020202020204" pitchFamily="34" charset="0"/>
              <a:buChar char="•"/>
              <a:defRPr sz="1200" kern="1200">
                <a:solidFill>
                  <a:schemeClr val="tx1"/>
                </a:solidFill>
                <a:latin typeface="+mn-lt"/>
                <a:ea typeface="+mn-ea"/>
                <a:cs typeface="+mn-cs"/>
              </a:defRPr>
            </a:lvl4pPr>
            <a:lvl5pPr marL="1543050" indent="-133350" algn="l" defTabSz="342900" rtl="0" eaLnBrk="1" latinLnBrk="0" hangingPunct="1">
              <a:spcBef>
                <a:spcPct val="20000"/>
              </a:spcBef>
              <a:buClr>
                <a:schemeClr val="tx1"/>
              </a:buClr>
              <a:buSzPct val="110000"/>
              <a:buFont typeface="Arial" panose="020B0604020202020204" pitchFamily="34" charset="0"/>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1600" dirty="0"/>
          </a:p>
        </p:txBody>
      </p:sp>
      <p:sp>
        <p:nvSpPr>
          <p:cNvPr id="21" name="Text Placeholder 5">
            <a:extLst>
              <a:ext uri="{FF2B5EF4-FFF2-40B4-BE49-F238E27FC236}">
                <a16:creationId xmlns:a16="http://schemas.microsoft.com/office/drawing/2014/main" id="{4F8BE3BF-9886-4C23-915F-7ED1D1743C08}"/>
              </a:ext>
            </a:extLst>
          </p:cNvPr>
          <p:cNvSpPr txBox="1">
            <a:spLocks/>
          </p:cNvSpPr>
          <p:nvPr/>
        </p:nvSpPr>
        <p:spPr>
          <a:xfrm>
            <a:off x="3721343" y="4724774"/>
            <a:ext cx="2148516" cy="1154849"/>
          </a:xfrm>
          <a:prstGeom prst="rect">
            <a:avLst/>
          </a:prstGeom>
        </p:spPr>
        <p:txBody>
          <a:bodyPr>
            <a:normAutofit/>
          </a:bodyPr>
          <a:lstStyle>
            <a:lvl1pPr marL="210741" indent="-210741" algn="l" defTabSz="342900" rtl="0" eaLnBrk="1" latinLnBrk="0" hangingPunct="1">
              <a:spcBef>
                <a:spcPct val="20000"/>
              </a:spcBef>
              <a:buClr>
                <a:schemeClr val="tx1"/>
              </a:buClr>
              <a:buSzPct val="110000"/>
              <a:buFont typeface="Arial" panose="020B0604020202020204" pitchFamily="34" charset="0"/>
              <a:buChar char="•"/>
              <a:defRPr sz="2200" b="0" kern="1200">
                <a:solidFill>
                  <a:schemeClr val="tx1"/>
                </a:solidFill>
                <a:latin typeface="+mn-lt"/>
                <a:ea typeface="+mn-ea"/>
                <a:cs typeface="+mn-cs"/>
              </a:defRPr>
            </a:lvl1pPr>
            <a:lvl2pPr marL="557213" indent="-214313" algn="l" defTabSz="342900" rtl="0" eaLnBrk="1" latinLnBrk="0" hangingPunct="1">
              <a:spcBef>
                <a:spcPct val="20000"/>
              </a:spcBef>
              <a:buClr>
                <a:schemeClr val="tx1"/>
              </a:buClr>
              <a:buFont typeface="Segoe UI" panose="020B0502040204020203" pitchFamily="34" charset="0"/>
              <a:buChar char="−"/>
              <a:defRPr sz="1800" kern="1200">
                <a:solidFill>
                  <a:schemeClr val="tx1"/>
                </a:solidFill>
                <a:latin typeface="+mn-lt"/>
                <a:ea typeface="+mn-ea"/>
                <a:cs typeface="+mn-cs"/>
              </a:defRPr>
            </a:lvl2pPr>
            <a:lvl3pPr marL="857250" indent="-128588" algn="l" defTabSz="342900" rtl="0" eaLnBrk="1" latinLnBrk="0" hangingPunct="1">
              <a:spcBef>
                <a:spcPct val="20000"/>
              </a:spcBef>
              <a:buClr>
                <a:schemeClr val="tx1"/>
              </a:buClr>
              <a:buSzPct val="110000"/>
              <a:buFont typeface="Wingdings" panose="05000000000000000000" pitchFamily="2" charset="2"/>
              <a:buChar char="§"/>
              <a:defRPr sz="1600" kern="1200">
                <a:solidFill>
                  <a:schemeClr val="tx1"/>
                </a:solidFill>
                <a:latin typeface="+mn-lt"/>
                <a:ea typeface="+mn-ea"/>
                <a:cs typeface="+mn-cs"/>
              </a:defRPr>
            </a:lvl3pPr>
            <a:lvl4pPr marL="1200150" indent="-171450" algn="l" defTabSz="342900" rtl="0" eaLnBrk="1" latinLnBrk="0" hangingPunct="1">
              <a:spcBef>
                <a:spcPct val="20000"/>
              </a:spcBef>
              <a:buClr>
                <a:schemeClr val="tx1"/>
              </a:buClr>
              <a:buFont typeface="Arial" panose="020B0604020202020204" pitchFamily="34" charset="0"/>
              <a:buChar char="•"/>
              <a:defRPr sz="1200" kern="1200">
                <a:solidFill>
                  <a:schemeClr val="tx1"/>
                </a:solidFill>
                <a:latin typeface="+mn-lt"/>
                <a:ea typeface="+mn-ea"/>
                <a:cs typeface="+mn-cs"/>
              </a:defRPr>
            </a:lvl4pPr>
            <a:lvl5pPr marL="1543050" indent="-133350" algn="l" defTabSz="342900" rtl="0" eaLnBrk="1" latinLnBrk="0" hangingPunct="1">
              <a:spcBef>
                <a:spcPct val="20000"/>
              </a:spcBef>
              <a:buClr>
                <a:schemeClr val="tx1"/>
              </a:buClr>
              <a:buSzPct val="110000"/>
              <a:buFont typeface="Arial" panose="020B0604020202020204" pitchFamily="34" charset="0"/>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1600" dirty="0"/>
          </a:p>
        </p:txBody>
      </p:sp>
      <p:pic>
        <p:nvPicPr>
          <p:cNvPr id="26" name="Picture 3">
            <a:extLst>
              <a:ext uri="{FF2B5EF4-FFF2-40B4-BE49-F238E27FC236}">
                <a16:creationId xmlns:a16="http://schemas.microsoft.com/office/drawing/2014/main" id="{1C940037-0ECE-41D6-A18B-4287416DCEF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937" y="977210"/>
            <a:ext cx="3703686" cy="2547587"/>
          </a:xfrm>
          <a:prstGeom prst="rect">
            <a:avLst/>
          </a:prstGeom>
          <a:noFill/>
          <a:ln w="2857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68A7146-1A05-44B7-AF50-2A3E94F4D615}"/>
              </a:ext>
            </a:extLst>
          </p:cNvPr>
          <p:cNvSpPr/>
          <p:nvPr/>
        </p:nvSpPr>
        <p:spPr>
          <a:xfrm>
            <a:off x="350937" y="3509636"/>
            <a:ext cx="3724795" cy="2709779"/>
          </a:xfrm>
          <a:prstGeom prst="rect">
            <a:avLst/>
          </a:prstGeom>
          <a:solidFill>
            <a:srgbClr val="F0E3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eaLnBrk="1" hangingPunct="1">
              <a:spcBef>
                <a:spcPct val="50000"/>
              </a:spcBef>
              <a:buFontTx/>
              <a:buChar char="•"/>
            </a:pPr>
            <a:r>
              <a:rPr lang="en-US" altLang="en-US" sz="1800" b="1" dirty="0">
                <a:solidFill>
                  <a:schemeClr val="tx1"/>
                </a:solidFill>
                <a:ea typeface="SimSun" panose="02010600030101010101" pitchFamily="2" charset="-122"/>
              </a:rPr>
              <a:t>Location:  Patiala, Punjab </a:t>
            </a:r>
          </a:p>
          <a:p>
            <a:pPr eaLnBrk="1" hangingPunct="1">
              <a:spcBef>
                <a:spcPct val="50000"/>
              </a:spcBef>
              <a:buFontTx/>
              <a:buChar char="•"/>
            </a:pPr>
            <a:r>
              <a:rPr lang="en-US" altLang="en-US" sz="1800" b="1" dirty="0">
                <a:solidFill>
                  <a:schemeClr val="tx1"/>
                </a:solidFill>
                <a:ea typeface="SimSun" panose="02010600030101010101" pitchFamily="2" charset="-122"/>
              </a:rPr>
              <a:t>Area: Approx. 60 acres</a:t>
            </a:r>
          </a:p>
          <a:p>
            <a:pPr eaLnBrk="1" hangingPunct="1">
              <a:spcBef>
                <a:spcPct val="50000"/>
              </a:spcBef>
              <a:buFontTx/>
              <a:buChar char="•"/>
            </a:pPr>
            <a:r>
              <a:rPr lang="en-US" altLang="en-US" sz="1800" b="1" dirty="0">
                <a:solidFill>
                  <a:schemeClr val="tx1"/>
                </a:solidFill>
                <a:ea typeface="SimSun" panose="02010600030101010101" pitchFamily="2" charset="-122"/>
              </a:rPr>
              <a:t>Product:  Pistons, Pins and Rings</a:t>
            </a:r>
          </a:p>
          <a:p>
            <a:pPr eaLnBrk="1" hangingPunct="1">
              <a:spcBef>
                <a:spcPct val="50000"/>
              </a:spcBef>
              <a:buFontTx/>
              <a:buChar char="•"/>
            </a:pPr>
            <a:r>
              <a:rPr lang="en-US" altLang="en-US" sz="1800" b="1" dirty="0">
                <a:solidFill>
                  <a:schemeClr val="tx1"/>
                </a:solidFill>
                <a:ea typeface="SimSun" panose="02010600030101010101" pitchFamily="2" charset="-122"/>
              </a:rPr>
              <a:t>Established: 1954</a:t>
            </a:r>
            <a:endParaRPr lang="en-US" altLang="zh-CN" sz="1800" b="1" dirty="0">
              <a:solidFill>
                <a:schemeClr val="tx1"/>
              </a:solidFill>
              <a:ea typeface="SimSun" panose="02010600030101010101" pitchFamily="2" charset="-122"/>
            </a:endParaRPr>
          </a:p>
          <a:p>
            <a:pPr eaLnBrk="1" hangingPunct="1">
              <a:lnSpc>
                <a:spcPct val="80000"/>
              </a:lnSpc>
              <a:spcBef>
                <a:spcPct val="50000"/>
              </a:spcBef>
              <a:buFontTx/>
              <a:buChar char="•"/>
            </a:pPr>
            <a:r>
              <a:rPr lang="en-US" altLang="zh-CN" sz="1800" b="1" dirty="0">
                <a:solidFill>
                  <a:schemeClr val="tx1"/>
                </a:solidFill>
                <a:ea typeface="SimSun" panose="02010600030101010101" pitchFamily="2" charset="-122"/>
              </a:rPr>
              <a:t>IATF16949, ISO14001, ISO 45001</a:t>
            </a:r>
            <a:endParaRPr lang="en-US" altLang="en-US" sz="1800" b="1" dirty="0">
              <a:solidFill>
                <a:schemeClr val="tx1"/>
              </a:solidFill>
              <a:ea typeface="SimSun" panose="02010600030101010101" pitchFamily="2" charset="-122"/>
            </a:endParaRPr>
          </a:p>
        </p:txBody>
      </p:sp>
      <p:sp>
        <p:nvSpPr>
          <p:cNvPr id="28" name="Rectangle 27">
            <a:extLst>
              <a:ext uri="{FF2B5EF4-FFF2-40B4-BE49-F238E27FC236}">
                <a16:creationId xmlns:a16="http://schemas.microsoft.com/office/drawing/2014/main" id="{5482993F-2090-44FE-B115-9A255FFFCB38}"/>
              </a:ext>
            </a:extLst>
          </p:cNvPr>
          <p:cNvSpPr/>
          <p:nvPr/>
        </p:nvSpPr>
        <p:spPr>
          <a:xfrm>
            <a:off x="4209656" y="975110"/>
            <a:ext cx="3772687" cy="2583545"/>
          </a:xfrm>
          <a:prstGeom prst="rect">
            <a:avLst/>
          </a:prstGeom>
          <a:solidFill>
            <a:srgbClr val="69A1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eaLnBrk="1" hangingPunct="1">
              <a:spcBef>
                <a:spcPct val="50000"/>
              </a:spcBef>
              <a:buFontTx/>
              <a:buChar char="•"/>
            </a:pPr>
            <a:r>
              <a:rPr lang="en-US" altLang="en-US" sz="1800" b="1" dirty="0">
                <a:solidFill>
                  <a:schemeClr val="tx1"/>
                </a:solidFill>
                <a:ea typeface="SimSun" panose="02010600030101010101" pitchFamily="2" charset="-122"/>
              </a:rPr>
              <a:t>Location:  Bangalore, Karnataka</a:t>
            </a:r>
          </a:p>
          <a:p>
            <a:pPr eaLnBrk="1" hangingPunct="1">
              <a:spcBef>
                <a:spcPct val="50000"/>
              </a:spcBef>
              <a:buFontTx/>
              <a:buChar char="•"/>
            </a:pPr>
            <a:r>
              <a:rPr lang="en-US" altLang="en-US" sz="1800" b="1" dirty="0">
                <a:solidFill>
                  <a:schemeClr val="tx1"/>
                </a:solidFill>
                <a:ea typeface="SimSun" panose="02010600030101010101" pitchFamily="2" charset="-122"/>
              </a:rPr>
              <a:t>Area: Approx. 50 acres</a:t>
            </a:r>
          </a:p>
          <a:p>
            <a:pPr eaLnBrk="1" hangingPunct="1">
              <a:spcBef>
                <a:spcPct val="50000"/>
              </a:spcBef>
              <a:buFontTx/>
              <a:buChar char="•"/>
            </a:pPr>
            <a:r>
              <a:rPr lang="en-US" altLang="en-US" sz="1800" b="1" dirty="0">
                <a:solidFill>
                  <a:schemeClr val="tx1"/>
                </a:solidFill>
                <a:ea typeface="SimSun" panose="02010600030101010101" pitchFamily="2" charset="-122"/>
              </a:rPr>
              <a:t>Product:  Pistons, Pins and Rings</a:t>
            </a:r>
          </a:p>
          <a:p>
            <a:pPr eaLnBrk="1" hangingPunct="1">
              <a:spcBef>
                <a:spcPct val="50000"/>
              </a:spcBef>
              <a:buFontTx/>
              <a:buChar char="•"/>
            </a:pPr>
            <a:r>
              <a:rPr lang="en-US" altLang="en-US" sz="1800" b="1" dirty="0">
                <a:solidFill>
                  <a:schemeClr val="tx1"/>
                </a:solidFill>
                <a:ea typeface="SimSun" panose="02010600030101010101" pitchFamily="2" charset="-122"/>
              </a:rPr>
              <a:t>Established: 1977</a:t>
            </a:r>
            <a:endParaRPr lang="en-US" altLang="zh-CN" sz="1800" b="1" dirty="0">
              <a:solidFill>
                <a:schemeClr val="tx1"/>
              </a:solidFill>
              <a:ea typeface="SimSun" panose="02010600030101010101" pitchFamily="2" charset="-122"/>
            </a:endParaRPr>
          </a:p>
          <a:p>
            <a:pPr eaLnBrk="1" hangingPunct="1">
              <a:lnSpc>
                <a:spcPct val="80000"/>
              </a:lnSpc>
              <a:spcBef>
                <a:spcPct val="50000"/>
              </a:spcBef>
              <a:buFontTx/>
              <a:buChar char="•"/>
            </a:pPr>
            <a:r>
              <a:rPr lang="en-US" altLang="zh-CN" sz="1800" b="1" dirty="0">
                <a:solidFill>
                  <a:schemeClr val="tx1"/>
                </a:solidFill>
                <a:ea typeface="SimSun" panose="02010600030101010101" pitchFamily="2" charset="-122"/>
              </a:rPr>
              <a:t>IATF16949, ISO14001, ISO 45001</a:t>
            </a:r>
            <a:endParaRPr lang="en-US" altLang="en-US" sz="1800" b="1" dirty="0">
              <a:solidFill>
                <a:schemeClr val="tx1"/>
              </a:solidFill>
              <a:ea typeface="SimSun" panose="02010600030101010101" pitchFamily="2" charset="-122"/>
            </a:endParaRPr>
          </a:p>
        </p:txBody>
      </p:sp>
      <p:pic>
        <p:nvPicPr>
          <p:cNvPr id="29" name="Picture 28">
            <a:extLst>
              <a:ext uri="{FF2B5EF4-FFF2-40B4-BE49-F238E27FC236}">
                <a16:creationId xmlns:a16="http://schemas.microsoft.com/office/drawing/2014/main" id="{2B236D6C-B01A-4EDE-AF24-A47B5FC8E6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3601" y="3624621"/>
            <a:ext cx="3724795" cy="2647105"/>
          </a:xfrm>
          <a:prstGeom prst="rect">
            <a:avLst/>
          </a:prstGeom>
          <a:ln w="28575">
            <a:solidFill>
              <a:schemeClr val="bg1">
                <a:lumMod val="85000"/>
              </a:schemeClr>
            </a:solidFill>
          </a:ln>
        </p:spPr>
      </p:pic>
      <p:pic>
        <p:nvPicPr>
          <p:cNvPr id="30" name="Picture 2">
            <a:extLst>
              <a:ext uri="{FF2B5EF4-FFF2-40B4-BE49-F238E27FC236}">
                <a16:creationId xmlns:a16="http://schemas.microsoft.com/office/drawing/2014/main" id="{A513E927-B4D4-4AA0-BE0B-10DA121AE1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16267" y="1024128"/>
            <a:ext cx="3841686" cy="2533752"/>
          </a:xfrm>
          <a:prstGeom prst="rect">
            <a:avLst/>
          </a:prstGeom>
          <a:noFill/>
          <a:ln w="2857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F6CE21DA-F671-4009-9DD0-CD4D7C94B094}"/>
              </a:ext>
            </a:extLst>
          </p:cNvPr>
          <p:cNvSpPr/>
          <p:nvPr/>
        </p:nvSpPr>
        <p:spPr>
          <a:xfrm>
            <a:off x="8105497" y="3593283"/>
            <a:ext cx="3852456" cy="2709779"/>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altLang="en-US" b="1" dirty="0">
                <a:solidFill>
                  <a:schemeClr val="tx1"/>
                </a:solidFill>
                <a:ea typeface="SimSun" panose="02010600030101010101" pitchFamily="2" charset="-122"/>
              </a:rPr>
              <a:t>Location:  </a:t>
            </a:r>
            <a:r>
              <a:rPr lang="en-US" altLang="en-US" b="1" dirty="0" err="1">
                <a:solidFill>
                  <a:schemeClr val="tx1"/>
                </a:solidFill>
                <a:ea typeface="SimSun" panose="02010600030101010101" pitchFamily="2" charset="-122"/>
              </a:rPr>
              <a:t>Bhiwadi</a:t>
            </a:r>
            <a:r>
              <a:rPr lang="en-US" altLang="en-US" b="1" dirty="0">
                <a:solidFill>
                  <a:schemeClr val="tx1"/>
                </a:solidFill>
                <a:ea typeface="SimSun" panose="02010600030101010101" pitchFamily="2" charset="-122"/>
              </a:rPr>
              <a:t>, Rajasthan</a:t>
            </a:r>
          </a:p>
          <a:p>
            <a:pPr marL="285750" indent="-285750">
              <a:buFont typeface="Arial" panose="020B0604020202020204" pitchFamily="34" charset="0"/>
              <a:buChar char="•"/>
            </a:pPr>
            <a:r>
              <a:rPr lang="en-US" altLang="en-US" b="1" dirty="0">
                <a:solidFill>
                  <a:schemeClr val="tx1"/>
                </a:solidFill>
                <a:ea typeface="SimSun" panose="02010600030101010101" pitchFamily="2" charset="-122"/>
              </a:rPr>
              <a:t>Area: Approx. 5.5 acres</a:t>
            </a:r>
          </a:p>
          <a:p>
            <a:pPr marL="285750" indent="-285750">
              <a:buFont typeface="Arial" panose="020B0604020202020204" pitchFamily="34" charset="0"/>
              <a:buChar char="•"/>
            </a:pPr>
            <a:r>
              <a:rPr lang="en-US" altLang="en-US" b="1" dirty="0">
                <a:solidFill>
                  <a:schemeClr val="tx1"/>
                </a:solidFill>
                <a:ea typeface="SimSun" panose="02010600030101010101" pitchFamily="2" charset="-122"/>
              </a:rPr>
              <a:t>Product:  Valve Seats &amp; Valve    guides</a:t>
            </a:r>
          </a:p>
          <a:p>
            <a:pPr marL="285750" indent="-285750">
              <a:buFont typeface="Arial" panose="020B0604020202020204" pitchFamily="34" charset="0"/>
              <a:buChar char="•"/>
            </a:pPr>
            <a:r>
              <a:rPr lang="en-US" altLang="en-US" b="1" dirty="0">
                <a:solidFill>
                  <a:schemeClr val="tx1"/>
                </a:solidFill>
                <a:ea typeface="SimSun" panose="02010600030101010101" pitchFamily="2" charset="-122"/>
              </a:rPr>
              <a:t>Established: 1996</a:t>
            </a:r>
          </a:p>
          <a:p>
            <a:pPr marL="285750" indent="-285750">
              <a:buFont typeface="Arial" panose="020B0604020202020204" pitchFamily="34" charset="0"/>
              <a:buChar char="•"/>
            </a:pPr>
            <a:r>
              <a:rPr lang="en-US" altLang="zh-CN" b="1" dirty="0">
                <a:solidFill>
                  <a:schemeClr val="tx1"/>
                </a:solidFill>
                <a:ea typeface="SimSun" panose="02010600030101010101" pitchFamily="2" charset="-122"/>
              </a:rPr>
              <a:t>IATF16949, ISO14001, ISO 45001</a:t>
            </a:r>
            <a:endParaRPr lang="en-US" altLang="en-US" b="1" dirty="0">
              <a:solidFill>
                <a:schemeClr val="tx1"/>
              </a:solidFill>
              <a:ea typeface="SimSun" panose="02010600030101010101" pitchFamily="2" charset="-122"/>
            </a:endParaRPr>
          </a:p>
        </p:txBody>
      </p:sp>
    </p:spTree>
    <p:extLst>
      <p:ext uri="{BB962C8B-B14F-4D97-AF65-F5344CB8AC3E}">
        <p14:creationId xmlns:p14="http://schemas.microsoft.com/office/powerpoint/2010/main" val="335281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CA59-CF8D-4A12-95BF-7913CABB747C}"/>
              </a:ext>
            </a:extLst>
          </p:cNvPr>
          <p:cNvSpPr>
            <a:spLocks noGrp="1"/>
          </p:cNvSpPr>
          <p:nvPr>
            <p:ph type="title"/>
          </p:nvPr>
        </p:nvSpPr>
        <p:spPr/>
        <p:txBody>
          <a:bodyPr/>
          <a:lstStyle/>
          <a:p>
            <a:r>
              <a:rPr lang="en-US" dirty="0"/>
              <a:t>Shareholding pattern as on 30</a:t>
            </a:r>
            <a:r>
              <a:rPr lang="en-US" baseline="30000" dirty="0"/>
              <a:t>th</a:t>
            </a:r>
            <a:r>
              <a:rPr lang="en-US" dirty="0"/>
              <a:t> June, 2022</a:t>
            </a:r>
          </a:p>
        </p:txBody>
      </p:sp>
      <p:sp>
        <p:nvSpPr>
          <p:cNvPr id="3" name="Slide Number Placeholder 2">
            <a:extLst>
              <a:ext uri="{FF2B5EF4-FFF2-40B4-BE49-F238E27FC236}">
                <a16:creationId xmlns:a16="http://schemas.microsoft.com/office/drawing/2014/main" id="{55D87BD0-A321-4334-9895-E21741A8762D}"/>
              </a:ext>
            </a:extLst>
          </p:cNvPr>
          <p:cNvSpPr>
            <a:spLocks noGrp="1"/>
          </p:cNvSpPr>
          <p:nvPr>
            <p:ph type="sldNum" sz="quarter" idx="10"/>
          </p:nvPr>
        </p:nvSpPr>
        <p:spPr/>
        <p:txBody>
          <a:bodyPr/>
          <a:lstStyle/>
          <a:p>
            <a:pPr>
              <a:defRPr/>
            </a:pPr>
            <a:fld id="{FEA2E03D-9F5B-5343-B21F-62525800774A}" type="slidenum">
              <a:rPr lang="en-US" smtClean="0"/>
              <a:pPr>
                <a:defRPr/>
              </a:pPr>
              <a:t>5</a:t>
            </a:fld>
            <a:endParaRPr lang="en-US" dirty="0"/>
          </a:p>
        </p:txBody>
      </p:sp>
      <p:sp>
        <p:nvSpPr>
          <p:cNvPr id="27" name="TextBox 26">
            <a:extLst>
              <a:ext uri="{FF2B5EF4-FFF2-40B4-BE49-F238E27FC236}">
                <a16:creationId xmlns:a16="http://schemas.microsoft.com/office/drawing/2014/main" id="{A02D862E-B0EE-4C05-BB57-F34F87715E72}"/>
              </a:ext>
            </a:extLst>
          </p:cNvPr>
          <p:cNvSpPr txBox="1"/>
          <p:nvPr/>
        </p:nvSpPr>
        <p:spPr>
          <a:xfrm>
            <a:off x="2164245" y="1020890"/>
            <a:ext cx="6528216" cy="378886"/>
          </a:xfrm>
          <a:prstGeom prst="rect">
            <a:avLst/>
          </a:prstGeom>
          <a:noFill/>
        </p:spPr>
        <p:txBody>
          <a:bodyPr wrap="square">
            <a:spAutoFit/>
          </a:bodyPr>
          <a:lstStyle/>
          <a:p>
            <a:pPr algn="ctr" rtl="0">
              <a:defRPr sz="1862" b="0" i="0" u="none" strike="noStrike" kern="1200" spc="0" baseline="0">
                <a:solidFill>
                  <a:srgbClr val="272524">
                    <a:lumMod val="65000"/>
                    <a:lumOff val="35000"/>
                  </a:srgbClr>
                </a:solidFill>
                <a:latin typeface="+mn-lt"/>
                <a:ea typeface="+mn-ea"/>
                <a:cs typeface="+mn-cs"/>
              </a:defRPr>
            </a:pPr>
            <a:r>
              <a:rPr lang="en-US" b="1" dirty="0"/>
              <a:t>Shareholding Breakup </a:t>
            </a:r>
          </a:p>
        </p:txBody>
      </p:sp>
      <p:graphicFrame>
        <p:nvGraphicFramePr>
          <p:cNvPr id="28" name="Chart 27">
            <a:extLst>
              <a:ext uri="{FF2B5EF4-FFF2-40B4-BE49-F238E27FC236}">
                <a16:creationId xmlns:a16="http://schemas.microsoft.com/office/drawing/2014/main" id="{70BF3B27-5A77-43C8-AB7C-76B41F87A671}"/>
              </a:ext>
            </a:extLst>
          </p:cNvPr>
          <p:cNvGraphicFramePr/>
          <p:nvPr>
            <p:extLst>
              <p:ext uri="{D42A27DB-BD31-4B8C-83A1-F6EECF244321}">
                <p14:modId xmlns:p14="http://schemas.microsoft.com/office/powerpoint/2010/main" val="448621653"/>
              </p:ext>
            </p:extLst>
          </p:nvPr>
        </p:nvGraphicFramePr>
        <p:xfrm>
          <a:off x="1541502" y="1541586"/>
          <a:ext cx="8128000" cy="4025362"/>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28">
            <a:extLst>
              <a:ext uri="{FF2B5EF4-FFF2-40B4-BE49-F238E27FC236}">
                <a16:creationId xmlns:a16="http://schemas.microsoft.com/office/drawing/2014/main" id="{CC6A9222-F215-4E48-B1C3-B2555E99CC9A}"/>
              </a:ext>
            </a:extLst>
          </p:cNvPr>
          <p:cNvSpPr/>
          <p:nvPr/>
        </p:nvSpPr>
        <p:spPr>
          <a:xfrm>
            <a:off x="2548782" y="5704114"/>
            <a:ext cx="5759141" cy="48546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t>*h</a:t>
            </a:r>
            <a:r>
              <a:rPr lang="en-US" sz="1400" dirty="0">
                <a:solidFill>
                  <a:schemeClr val="tx1"/>
                </a:solidFill>
              </a:rPr>
              <a:t>* ’Others’ include 1.6178% Mutual Fund and 0.04300% FIIs/FPIs</a:t>
            </a:r>
          </a:p>
        </p:txBody>
      </p:sp>
    </p:spTree>
    <p:extLst>
      <p:ext uri="{BB962C8B-B14F-4D97-AF65-F5344CB8AC3E}">
        <p14:creationId xmlns:p14="http://schemas.microsoft.com/office/powerpoint/2010/main" val="154207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E90001-0E57-4A8D-B65A-96D12DEB37C7}"/>
              </a:ext>
            </a:extLst>
          </p:cNvPr>
          <p:cNvSpPr>
            <a:spLocks noGrp="1"/>
          </p:cNvSpPr>
          <p:nvPr>
            <p:ph type="sldNum" sz="quarter" idx="10"/>
          </p:nvPr>
        </p:nvSpPr>
        <p:spPr/>
        <p:txBody>
          <a:bodyPr/>
          <a:lstStyle/>
          <a:p>
            <a:pPr>
              <a:defRPr/>
            </a:pPr>
            <a:fld id="{FEA2E03D-9F5B-5343-B21F-62525800774A}" type="slidenum">
              <a:rPr lang="en-US" smtClean="0"/>
              <a:pPr>
                <a:defRPr/>
              </a:pPr>
              <a:t>6</a:t>
            </a:fld>
            <a:endParaRPr lang="en-US" dirty="0"/>
          </a:p>
        </p:txBody>
      </p:sp>
      <p:sp>
        <p:nvSpPr>
          <p:cNvPr id="3" name="Footer Placeholder 2">
            <a:extLst>
              <a:ext uri="{FF2B5EF4-FFF2-40B4-BE49-F238E27FC236}">
                <a16:creationId xmlns:a16="http://schemas.microsoft.com/office/drawing/2014/main" id="{1143E280-5C31-45EF-A465-F674EE9FF0DA}"/>
              </a:ext>
            </a:extLst>
          </p:cNvPr>
          <p:cNvSpPr>
            <a:spLocks noGrp="1"/>
          </p:cNvSpPr>
          <p:nvPr>
            <p:ph type="ftr" sz="quarter" idx="11"/>
          </p:nvPr>
        </p:nvSpPr>
        <p:spPr/>
        <p:txBody>
          <a:bodyPr/>
          <a:lstStyle/>
          <a:p>
            <a:r>
              <a:rPr lang="en-US" kern="0" spc="100">
                <a:cs typeface="Arial Narrow"/>
              </a:rPr>
              <a:t>TENNECO CONFIDENTIAL</a:t>
            </a:r>
            <a:endParaRPr lang="en-US" kern="0" spc="100" dirty="0">
              <a:cs typeface="Arial Narrow"/>
            </a:endParaRPr>
          </a:p>
        </p:txBody>
      </p:sp>
      <p:sp>
        <p:nvSpPr>
          <p:cNvPr id="6" name="Title 5">
            <a:extLst>
              <a:ext uri="{FF2B5EF4-FFF2-40B4-BE49-F238E27FC236}">
                <a16:creationId xmlns:a16="http://schemas.microsoft.com/office/drawing/2014/main" id="{4E6401A3-12C7-4944-AFC2-85A242F3FD06}"/>
              </a:ext>
            </a:extLst>
          </p:cNvPr>
          <p:cNvSpPr>
            <a:spLocks noGrp="1"/>
          </p:cNvSpPr>
          <p:nvPr>
            <p:ph type="title"/>
          </p:nvPr>
        </p:nvSpPr>
        <p:spPr>
          <a:xfrm>
            <a:off x="402079" y="92780"/>
            <a:ext cx="4650688" cy="727352"/>
          </a:xfrm>
        </p:spPr>
        <p:txBody>
          <a:bodyPr/>
          <a:lstStyle/>
          <a:p>
            <a:r>
              <a:rPr lang="en-US" dirty="0"/>
              <a:t>Board of Directors</a:t>
            </a:r>
            <a:endParaRPr lang="en-IN" dirty="0"/>
          </a:p>
        </p:txBody>
      </p:sp>
      <p:sp>
        <p:nvSpPr>
          <p:cNvPr id="7" name="Title 1">
            <a:extLst>
              <a:ext uri="{FF2B5EF4-FFF2-40B4-BE49-F238E27FC236}">
                <a16:creationId xmlns:a16="http://schemas.microsoft.com/office/drawing/2014/main" id="{7A552F0E-AEBF-4AC5-84FE-E4EA0B8B5504}"/>
              </a:ext>
            </a:extLst>
          </p:cNvPr>
          <p:cNvSpPr txBox="1">
            <a:spLocks/>
          </p:cNvSpPr>
          <p:nvPr/>
        </p:nvSpPr>
        <p:spPr>
          <a:xfrm>
            <a:off x="252047" y="1005574"/>
            <a:ext cx="11447028" cy="53681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endParaRPr lang="en-US" sz="1500" dirty="0"/>
          </a:p>
          <a:p>
            <a:pPr>
              <a:lnSpc>
                <a:spcPct val="200000"/>
              </a:lnSpc>
            </a:pPr>
            <a:endParaRPr lang="en-US" sz="1500" dirty="0"/>
          </a:p>
          <a:p>
            <a:pPr>
              <a:lnSpc>
                <a:spcPct val="200000"/>
              </a:lnSpc>
            </a:pPr>
            <a:endParaRPr lang="en-US" sz="1500" dirty="0"/>
          </a:p>
          <a:p>
            <a:pPr>
              <a:lnSpc>
                <a:spcPct val="200000"/>
              </a:lnSpc>
            </a:pPr>
            <a:endParaRPr lang="en-US" sz="1500" dirty="0"/>
          </a:p>
          <a:p>
            <a:pPr>
              <a:lnSpc>
                <a:spcPct val="200000"/>
              </a:lnSpc>
            </a:pPr>
            <a:endParaRPr lang="en-US" sz="1500" dirty="0"/>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K. N. Subramaniam, Chairman &amp; Independent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Vinod Kumar Hans, Managing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Dr. Khalid Iqbal Khan, Whole Time Director-Legal &amp; Company Secretary</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Manish Chadha, Whole Time Director-Finance &amp; Chief Financial Officer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Rajesh Sinha, Whole Time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Sunit Kapur,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Stephen Shaun Merry,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Ms. Nalini Jolly, Independent Director</a:t>
            </a:r>
          </a:p>
          <a:p>
            <a:pPr marL="457200" indent="-457200">
              <a:lnSpc>
                <a:spcPct val="200000"/>
              </a:lnSpc>
              <a:buFont typeface="Wingdings" panose="05000000000000000000" pitchFamily="2" charset="2"/>
              <a:buChar char="§"/>
            </a:pPr>
            <a:r>
              <a:rPr lang="en-US" sz="1700" dirty="0">
                <a:solidFill>
                  <a:srgbClr val="000000"/>
                </a:solidFill>
                <a:latin typeface="Verdana" panose="020B0604030504040204" pitchFamily="34" charset="0"/>
                <a:ea typeface="DengXian" panose="02010600030101010101" pitchFamily="2" charset="-122"/>
                <a:cs typeface="+mn-cs"/>
              </a:rPr>
              <a:t>Mr. K. C. Sundareshan Pillai, Independent Director</a:t>
            </a:r>
          </a:p>
          <a:p>
            <a:pPr marL="457200" indent="-457200">
              <a:lnSpc>
                <a:spcPct val="200000"/>
              </a:lnSpc>
              <a:buFont typeface="Wingdings" panose="05000000000000000000" pitchFamily="2" charset="2"/>
              <a:buChar char="§"/>
            </a:pPr>
            <a:endParaRPr lang="en-US" sz="1500" dirty="0">
              <a:solidFill>
                <a:srgbClr val="000000"/>
              </a:solidFill>
              <a:latin typeface="Verdana" panose="020B0604030504040204" pitchFamily="34" charset="0"/>
              <a:ea typeface="DengXian" panose="02010600030101010101" pitchFamily="2" charset="-122"/>
              <a:cs typeface="+mn-cs"/>
            </a:endParaRPr>
          </a:p>
          <a:p>
            <a:pPr marL="457200" indent="-457200">
              <a:lnSpc>
                <a:spcPct val="200000"/>
              </a:lnSpc>
              <a:buFont typeface="Wingdings" panose="05000000000000000000" pitchFamily="2" charset="2"/>
              <a:buChar char="§"/>
            </a:pPr>
            <a:endParaRPr lang="en-US" sz="1500" dirty="0">
              <a:solidFill>
                <a:srgbClr val="000000"/>
              </a:solidFill>
              <a:latin typeface="Verdana" panose="020B0604030504040204" pitchFamily="34" charset="0"/>
              <a:ea typeface="DengXian" panose="02010600030101010101" pitchFamily="2" charset="-122"/>
              <a:cs typeface="+mn-cs"/>
            </a:endParaRPr>
          </a:p>
          <a:p>
            <a:pPr marL="457200" indent="-457200">
              <a:lnSpc>
                <a:spcPct val="200000"/>
              </a:lnSpc>
              <a:buFont typeface="Wingdings" panose="05000000000000000000" pitchFamily="2" charset="2"/>
              <a:buChar char="§"/>
            </a:pPr>
            <a:endParaRPr lang="en-US" sz="1500" dirty="0">
              <a:solidFill>
                <a:srgbClr val="000000"/>
              </a:solidFill>
              <a:latin typeface="Verdana" panose="020B0604030504040204" pitchFamily="34" charset="0"/>
              <a:ea typeface="DengXian" panose="02010600030101010101" pitchFamily="2" charset="-122"/>
              <a:cs typeface="+mn-cs"/>
            </a:endParaRPr>
          </a:p>
          <a:p>
            <a:pPr marL="457200" indent="-457200">
              <a:lnSpc>
                <a:spcPct val="200000"/>
              </a:lnSpc>
              <a:buFont typeface="Wingdings" panose="05000000000000000000" pitchFamily="2" charset="2"/>
              <a:buChar char="§"/>
            </a:pPr>
            <a:endParaRPr lang="en-US" sz="1500" dirty="0">
              <a:latin typeface="Calibri" panose="020F0502020204030204" pitchFamily="34" charset="0"/>
              <a:ea typeface="DengXian" panose="02010600030101010101" pitchFamily="2" charset="-122"/>
            </a:endParaRPr>
          </a:p>
          <a:p>
            <a:pPr marL="457200" indent="-457200">
              <a:lnSpc>
                <a:spcPct val="200000"/>
              </a:lnSpc>
              <a:buFont typeface="Wingdings" panose="05000000000000000000" pitchFamily="2" charset="2"/>
              <a:buChar char="§"/>
            </a:pPr>
            <a:endParaRPr lang="en-US" sz="1500" dirty="0">
              <a:solidFill>
                <a:srgbClr val="000000"/>
              </a:solidFill>
              <a:latin typeface="Verdana" panose="020B0604030504040204" pitchFamily="34" charset="0"/>
              <a:ea typeface="DengXian" panose="02010600030101010101" pitchFamily="2" charset="-122"/>
              <a:cs typeface="+mn-cs"/>
            </a:endParaRPr>
          </a:p>
          <a:p>
            <a:pPr>
              <a:lnSpc>
                <a:spcPct val="200000"/>
              </a:lnSpc>
            </a:pPr>
            <a:endParaRPr lang="en-US" sz="1500" b="1" i="1" dirty="0">
              <a:highlight>
                <a:srgbClr val="FFFF00"/>
              </a:highlight>
            </a:endParaRPr>
          </a:p>
        </p:txBody>
      </p:sp>
    </p:spTree>
    <p:extLst>
      <p:ext uri="{BB962C8B-B14F-4D97-AF65-F5344CB8AC3E}">
        <p14:creationId xmlns:p14="http://schemas.microsoft.com/office/powerpoint/2010/main" val="301208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BA61-EC50-4B3E-96CC-1BC01029D7ED}"/>
              </a:ext>
            </a:extLst>
          </p:cNvPr>
          <p:cNvSpPr>
            <a:spLocks noGrp="1"/>
          </p:cNvSpPr>
          <p:nvPr>
            <p:ph type="title"/>
          </p:nvPr>
        </p:nvSpPr>
        <p:spPr/>
        <p:txBody>
          <a:bodyPr/>
          <a:lstStyle/>
          <a:p>
            <a:r>
              <a:rPr lang="en-US" dirty="0"/>
              <a:t>Competitive Strength</a:t>
            </a:r>
          </a:p>
        </p:txBody>
      </p:sp>
      <p:sp>
        <p:nvSpPr>
          <p:cNvPr id="3" name="Slide Number Placeholder 2">
            <a:extLst>
              <a:ext uri="{FF2B5EF4-FFF2-40B4-BE49-F238E27FC236}">
                <a16:creationId xmlns:a16="http://schemas.microsoft.com/office/drawing/2014/main" id="{E92DD8F7-0364-4C0A-BAF4-8A5CD943E7DA}"/>
              </a:ext>
            </a:extLst>
          </p:cNvPr>
          <p:cNvSpPr>
            <a:spLocks noGrp="1"/>
          </p:cNvSpPr>
          <p:nvPr>
            <p:ph type="sldNum" sz="quarter" idx="10"/>
          </p:nvPr>
        </p:nvSpPr>
        <p:spPr/>
        <p:txBody>
          <a:bodyPr/>
          <a:lstStyle/>
          <a:p>
            <a:pPr>
              <a:defRPr/>
            </a:pPr>
            <a:fld id="{FEA2E03D-9F5B-5343-B21F-62525800774A}" type="slidenum">
              <a:rPr lang="en-US" smtClean="0"/>
              <a:pPr>
                <a:defRPr/>
              </a:pPr>
              <a:t>7</a:t>
            </a:fld>
            <a:endParaRPr lang="en-US" dirty="0"/>
          </a:p>
        </p:txBody>
      </p:sp>
      <p:pic>
        <p:nvPicPr>
          <p:cNvPr id="30" name="Graphic 29" descr="Magnifying glass with solid fill">
            <a:extLst>
              <a:ext uri="{FF2B5EF4-FFF2-40B4-BE49-F238E27FC236}">
                <a16:creationId xmlns:a16="http://schemas.microsoft.com/office/drawing/2014/main" id="{FA2F8AF4-1A8E-4B1E-94E6-C546AECE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374" y="1653514"/>
            <a:ext cx="338669" cy="338669"/>
          </a:xfrm>
          <a:prstGeom prst="rect">
            <a:avLst/>
          </a:prstGeom>
        </p:spPr>
      </p:pic>
      <p:pic>
        <p:nvPicPr>
          <p:cNvPr id="31" name="Picture 30" descr="Icon&#10;&#10;Description automatically generated">
            <a:extLst>
              <a:ext uri="{FF2B5EF4-FFF2-40B4-BE49-F238E27FC236}">
                <a16:creationId xmlns:a16="http://schemas.microsoft.com/office/drawing/2014/main" id="{E3288497-3138-4F1B-BB1B-B5FA392F422F}"/>
              </a:ext>
            </a:extLst>
          </p:cNvPr>
          <p:cNvPicPr>
            <a:picLocks noChangeAspect="1"/>
          </p:cNvPicPr>
          <p:nvPr/>
        </p:nvPicPr>
        <p:blipFill>
          <a:blip r:embed="rId4">
            <a:biLevel thresh="25000"/>
          </a:blip>
          <a:stretch>
            <a:fillRect/>
          </a:stretch>
        </p:blipFill>
        <p:spPr>
          <a:xfrm>
            <a:off x="3172644" y="3209479"/>
            <a:ext cx="474040" cy="474040"/>
          </a:xfrm>
          <a:prstGeom prst="rect">
            <a:avLst/>
          </a:prstGeom>
        </p:spPr>
      </p:pic>
      <p:pic>
        <p:nvPicPr>
          <p:cNvPr id="32" name="Picture 31" descr="Icon&#10;&#10;Description automatically generated">
            <a:extLst>
              <a:ext uri="{FF2B5EF4-FFF2-40B4-BE49-F238E27FC236}">
                <a16:creationId xmlns:a16="http://schemas.microsoft.com/office/drawing/2014/main" id="{8D0FFEC3-F2C3-4912-B015-F2A6A26EAE7E}"/>
              </a:ext>
            </a:extLst>
          </p:cNvPr>
          <p:cNvPicPr>
            <a:picLocks noChangeAspect="1"/>
          </p:cNvPicPr>
          <p:nvPr/>
        </p:nvPicPr>
        <p:blipFill>
          <a:blip r:embed="rId5">
            <a:biLevel thresh="25000"/>
          </a:blip>
          <a:stretch>
            <a:fillRect/>
          </a:stretch>
        </p:blipFill>
        <p:spPr>
          <a:xfrm>
            <a:off x="3158149" y="3984440"/>
            <a:ext cx="488537" cy="488537"/>
          </a:xfrm>
          <a:prstGeom prst="rect">
            <a:avLst/>
          </a:prstGeom>
        </p:spPr>
      </p:pic>
      <p:pic>
        <p:nvPicPr>
          <p:cNvPr id="33" name="Picture 32" descr="Icon&#10;&#10;Description automatically generated">
            <a:extLst>
              <a:ext uri="{FF2B5EF4-FFF2-40B4-BE49-F238E27FC236}">
                <a16:creationId xmlns:a16="http://schemas.microsoft.com/office/drawing/2014/main" id="{B5E03063-9A67-463D-A596-9D57115F59A4}"/>
              </a:ext>
            </a:extLst>
          </p:cNvPr>
          <p:cNvPicPr>
            <a:picLocks noChangeAspect="1"/>
          </p:cNvPicPr>
          <p:nvPr/>
        </p:nvPicPr>
        <p:blipFill>
          <a:blip r:embed="rId6">
            <a:biLevel thresh="25000"/>
          </a:blip>
          <a:stretch>
            <a:fillRect/>
          </a:stretch>
        </p:blipFill>
        <p:spPr>
          <a:xfrm>
            <a:off x="3183547" y="4914191"/>
            <a:ext cx="415231" cy="415231"/>
          </a:xfrm>
          <a:prstGeom prst="rect">
            <a:avLst/>
          </a:prstGeom>
        </p:spPr>
      </p:pic>
      <p:pic>
        <p:nvPicPr>
          <p:cNvPr id="34" name="Picture 33" descr="Icon&#10;&#10;Description automatically generated">
            <a:extLst>
              <a:ext uri="{FF2B5EF4-FFF2-40B4-BE49-F238E27FC236}">
                <a16:creationId xmlns:a16="http://schemas.microsoft.com/office/drawing/2014/main" id="{A57859EB-007D-44C1-B61F-7E9AD4CCC0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295" y="2374913"/>
            <a:ext cx="532436" cy="532436"/>
          </a:xfrm>
          <a:prstGeom prst="rect">
            <a:avLst/>
          </a:prstGeom>
        </p:spPr>
      </p:pic>
      <p:grpSp>
        <p:nvGrpSpPr>
          <p:cNvPr id="37" name="Group 36">
            <a:extLst>
              <a:ext uri="{FF2B5EF4-FFF2-40B4-BE49-F238E27FC236}">
                <a16:creationId xmlns:a16="http://schemas.microsoft.com/office/drawing/2014/main" id="{F5B66B1D-B184-46C2-B30F-FF97F0F9A047}"/>
              </a:ext>
            </a:extLst>
          </p:cNvPr>
          <p:cNvGrpSpPr/>
          <p:nvPr/>
        </p:nvGrpSpPr>
        <p:grpSpPr>
          <a:xfrm>
            <a:off x="1286933" y="1168400"/>
            <a:ext cx="2082800" cy="1100667"/>
            <a:chOff x="1286933" y="1168400"/>
            <a:chExt cx="2082800" cy="1100667"/>
          </a:xfrm>
        </p:grpSpPr>
        <p:sp>
          <p:nvSpPr>
            <p:cNvPr id="38" name="Rectangle 37">
              <a:extLst>
                <a:ext uri="{FF2B5EF4-FFF2-40B4-BE49-F238E27FC236}">
                  <a16:creationId xmlns:a16="http://schemas.microsoft.com/office/drawing/2014/main" id="{B0F75509-4F21-4A1A-9F3B-F58BF67C57D3}"/>
                </a:ext>
              </a:extLst>
            </p:cNvPr>
            <p:cNvSpPr/>
            <p:nvPr/>
          </p:nvSpPr>
          <p:spPr>
            <a:xfrm>
              <a:off x="1286933" y="1168400"/>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Credit Rating </a:t>
              </a:r>
            </a:p>
          </p:txBody>
        </p:sp>
        <p:sp>
          <p:nvSpPr>
            <p:cNvPr id="39" name="Isosceles Triangle 38">
              <a:extLst>
                <a:ext uri="{FF2B5EF4-FFF2-40B4-BE49-F238E27FC236}">
                  <a16:creationId xmlns:a16="http://schemas.microsoft.com/office/drawing/2014/main" id="{743D6E5F-DD2D-4B37-A3ED-E60E37F7098C}"/>
                </a:ext>
              </a:extLst>
            </p:cNvPr>
            <p:cNvSpPr/>
            <p:nvPr/>
          </p:nvSpPr>
          <p:spPr>
            <a:xfrm rot="10800000">
              <a:off x="2743197" y="1998133"/>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2BB521DE-A3A5-44B8-AF0B-7708BB3B8794}"/>
              </a:ext>
            </a:extLst>
          </p:cNvPr>
          <p:cNvGrpSpPr/>
          <p:nvPr/>
        </p:nvGrpSpPr>
        <p:grpSpPr>
          <a:xfrm>
            <a:off x="3812485" y="1176944"/>
            <a:ext cx="4648193" cy="1100667"/>
            <a:chOff x="3852339" y="1168400"/>
            <a:chExt cx="4648193" cy="1100667"/>
          </a:xfrm>
        </p:grpSpPr>
        <p:grpSp>
          <p:nvGrpSpPr>
            <p:cNvPr id="41" name="Group 40">
              <a:extLst>
                <a:ext uri="{FF2B5EF4-FFF2-40B4-BE49-F238E27FC236}">
                  <a16:creationId xmlns:a16="http://schemas.microsoft.com/office/drawing/2014/main" id="{346F9E6B-0D34-4388-9717-43A63061DD21}"/>
                </a:ext>
              </a:extLst>
            </p:cNvPr>
            <p:cNvGrpSpPr/>
            <p:nvPr/>
          </p:nvGrpSpPr>
          <p:grpSpPr>
            <a:xfrm>
              <a:off x="3852339" y="1168400"/>
              <a:ext cx="2192859" cy="1100666"/>
              <a:chOff x="3852339" y="1168400"/>
              <a:chExt cx="2192859" cy="1100666"/>
            </a:xfrm>
          </p:grpSpPr>
          <p:sp>
            <p:nvSpPr>
              <p:cNvPr id="44" name="Rectangle 43">
                <a:extLst>
                  <a:ext uri="{FF2B5EF4-FFF2-40B4-BE49-F238E27FC236}">
                    <a16:creationId xmlns:a16="http://schemas.microsoft.com/office/drawing/2014/main" id="{D5740A13-E303-4064-AB71-2C2B5D14C2D5}"/>
                  </a:ext>
                </a:extLst>
              </p:cNvPr>
              <p:cNvSpPr/>
              <p:nvPr/>
            </p:nvSpPr>
            <p:spPr>
              <a:xfrm>
                <a:off x="3852339" y="1168400"/>
                <a:ext cx="2192859"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R&amp;D Centers</a:t>
                </a:r>
              </a:p>
            </p:txBody>
          </p:sp>
          <p:sp>
            <p:nvSpPr>
              <p:cNvPr id="45" name="Isosceles Triangle 44">
                <a:extLst>
                  <a:ext uri="{FF2B5EF4-FFF2-40B4-BE49-F238E27FC236}">
                    <a16:creationId xmlns:a16="http://schemas.microsoft.com/office/drawing/2014/main" id="{1039BE43-4F50-4808-BAF9-7D650C749C8C}"/>
                  </a:ext>
                </a:extLst>
              </p:cNvPr>
              <p:cNvSpPr/>
              <p:nvPr/>
            </p:nvSpPr>
            <p:spPr>
              <a:xfrm rot="10800000">
                <a:off x="5359406" y="1998132"/>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29D7D70C-44C5-4F8A-9813-BDCBD005AEF3}"/>
                </a:ext>
              </a:extLst>
            </p:cNvPr>
            <p:cNvSpPr/>
            <p:nvPr/>
          </p:nvSpPr>
          <p:spPr>
            <a:xfrm>
              <a:off x="6417732" y="1168400"/>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Global Edge</a:t>
              </a:r>
            </a:p>
          </p:txBody>
        </p:sp>
        <p:sp>
          <p:nvSpPr>
            <p:cNvPr id="43" name="Isosceles Triangle 42">
              <a:extLst>
                <a:ext uri="{FF2B5EF4-FFF2-40B4-BE49-F238E27FC236}">
                  <a16:creationId xmlns:a16="http://schemas.microsoft.com/office/drawing/2014/main" id="{BE56EF7B-533E-409C-AD72-16962679BDF7}"/>
                </a:ext>
              </a:extLst>
            </p:cNvPr>
            <p:cNvSpPr/>
            <p:nvPr/>
          </p:nvSpPr>
          <p:spPr>
            <a:xfrm rot="10800000">
              <a:off x="7873996" y="1998133"/>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56CC7EF4-2EF8-44A0-A530-E9ECFED511C5}"/>
              </a:ext>
            </a:extLst>
          </p:cNvPr>
          <p:cNvGrpSpPr/>
          <p:nvPr/>
        </p:nvGrpSpPr>
        <p:grpSpPr>
          <a:xfrm>
            <a:off x="8822267" y="1168400"/>
            <a:ext cx="2082800" cy="1100667"/>
            <a:chOff x="8822267" y="1168400"/>
            <a:chExt cx="2082800" cy="1100667"/>
          </a:xfrm>
        </p:grpSpPr>
        <p:sp>
          <p:nvSpPr>
            <p:cNvPr id="47" name="Rectangle 46">
              <a:extLst>
                <a:ext uri="{FF2B5EF4-FFF2-40B4-BE49-F238E27FC236}">
                  <a16:creationId xmlns:a16="http://schemas.microsoft.com/office/drawing/2014/main" id="{27D41ECB-3E85-4E1F-8254-89ABE86D1027}"/>
                </a:ext>
              </a:extLst>
            </p:cNvPr>
            <p:cNvSpPr/>
            <p:nvPr/>
          </p:nvSpPr>
          <p:spPr>
            <a:xfrm>
              <a:off x="8822267" y="1168400"/>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Supply</a:t>
              </a:r>
            </a:p>
          </p:txBody>
        </p:sp>
        <p:sp>
          <p:nvSpPr>
            <p:cNvPr id="48" name="Isosceles Triangle 47">
              <a:extLst>
                <a:ext uri="{FF2B5EF4-FFF2-40B4-BE49-F238E27FC236}">
                  <a16:creationId xmlns:a16="http://schemas.microsoft.com/office/drawing/2014/main" id="{B9CE08D9-4DDE-4DDD-A983-D5B78CC3D8FD}"/>
                </a:ext>
              </a:extLst>
            </p:cNvPr>
            <p:cNvSpPr/>
            <p:nvPr/>
          </p:nvSpPr>
          <p:spPr>
            <a:xfrm rot="10800000">
              <a:off x="10278531" y="1998133"/>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B88526E7-BFF0-4C93-A41A-9F762E4307BB}"/>
              </a:ext>
            </a:extLst>
          </p:cNvPr>
          <p:cNvSpPr txBox="1"/>
          <p:nvPr/>
        </p:nvSpPr>
        <p:spPr>
          <a:xfrm>
            <a:off x="1286933" y="2269068"/>
            <a:ext cx="2082800" cy="923330"/>
          </a:xfrm>
          <a:prstGeom prst="rect">
            <a:avLst/>
          </a:prstGeom>
          <a:noFill/>
        </p:spPr>
        <p:txBody>
          <a:bodyPr wrap="square" rtlCol="0">
            <a:spAutoFit/>
          </a:bodyPr>
          <a:lstStyle/>
          <a:p>
            <a:r>
              <a:rPr lang="en-US" sz="1800" b="1" kern="1200" dirty="0">
                <a:solidFill>
                  <a:schemeClr val="tx1">
                    <a:lumMod val="75000"/>
                    <a:lumOff val="25000"/>
                  </a:schemeClr>
                </a:solidFill>
                <a:latin typeface="Calibri" panose="020F0502020204030204" pitchFamily="34" charset="0"/>
                <a:cs typeface="Calibri" panose="020F0502020204030204" pitchFamily="34" charset="0"/>
              </a:rPr>
              <a:t>Long term A+ and Short term A1+</a:t>
            </a:r>
          </a:p>
          <a:p>
            <a:pPr algn="ctr"/>
            <a:endParaRPr lang="en-US"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B36AC093-7229-4863-857E-2B76E89089B0}"/>
              </a:ext>
            </a:extLst>
          </p:cNvPr>
          <p:cNvSpPr txBox="1"/>
          <p:nvPr/>
        </p:nvSpPr>
        <p:spPr>
          <a:xfrm>
            <a:off x="3852339" y="2269068"/>
            <a:ext cx="2387603" cy="923330"/>
          </a:xfrm>
          <a:prstGeom prst="rect">
            <a:avLst/>
          </a:prstGeom>
          <a:noFill/>
        </p:spPr>
        <p:txBody>
          <a:bodyPr wrap="square" rtlCol="0">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In-house Technical Centers at Bangalore &amp; </a:t>
            </a:r>
            <a:r>
              <a:rPr lang="en-US" b="1" dirty="0" err="1">
                <a:solidFill>
                  <a:schemeClr val="tx1">
                    <a:lumMod val="75000"/>
                    <a:lumOff val="25000"/>
                  </a:schemeClr>
                </a:solidFill>
                <a:latin typeface="Calibri" panose="020F0502020204030204" pitchFamily="34" charset="0"/>
                <a:cs typeface="Calibri" panose="020F0502020204030204" pitchFamily="34" charset="0"/>
              </a:rPr>
              <a:t>Bhiwadi</a:t>
            </a:r>
            <a:r>
              <a:rPr lang="en-US" b="1"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51" name="TextBox 50">
            <a:extLst>
              <a:ext uri="{FF2B5EF4-FFF2-40B4-BE49-F238E27FC236}">
                <a16:creationId xmlns:a16="http://schemas.microsoft.com/office/drawing/2014/main" id="{C23EE542-7034-43CE-B2E9-8CDD430C4C05}"/>
              </a:ext>
            </a:extLst>
          </p:cNvPr>
          <p:cNvSpPr txBox="1"/>
          <p:nvPr/>
        </p:nvSpPr>
        <p:spPr>
          <a:xfrm>
            <a:off x="6417732" y="2269068"/>
            <a:ext cx="2082800" cy="646331"/>
          </a:xfrm>
          <a:prstGeom prst="rect">
            <a:avLst/>
          </a:prstGeom>
          <a:noFill/>
        </p:spPr>
        <p:txBody>
          <a:bodyPr wrap="square" rtlCol="0">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Seamless Technology transfer  </a:t>
            </a:r>
          </a:p>
        </p:txBody>
      </p:sp>
      <p:sp>
        <p:nvSpPr>
          <p:cNvPr id="52" name="TextBox 51">
            <a:extLst>
              <a:ext uri="{FF2B5EF4-FFF2-40B4-BE49-F238E27FC236}">
                <a16:creationId xmlns:a16="http://schemas.microsoft.com/office/drawing/2014/main" id="{99AEEC44-63B6-4FFA-B5A8-E1828D553FCE}"/>
              </a:ext>
            </a:extLst>
          </p:cNvPr>
          <p:cNvSpPr txBox="1"/>
          <p:nvPr/>
        </p:nvSpPr>
        <p:spPr>
          <a:xfrm>
            <a:off x="8822266" y="2269068"/>
            <a:ext cx="2082800" cy="646331"/>
          </a:xfrm>
          <a:prstGeom prst="rect">
            <a:avLst/>
          </a:prstGeom>
          <a:noFill/>
        </p:spPr>
        <p:txBody>
          <a:bodyPr wrap="square" rtlCol="0">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Supply to all major OEMs</a:t>
            </a:r>
          </a:p>
        </p:txBody>
      </p:sp>
      <p:cxnSp>
        <p:nvCxnSpPr>
          <p:cNvPr id="53" name="Straight Connector 52">
            <a:extLst>
              <a:ext uri="{FF2B5EF4-FFF2-40B4-BE49-F238E27FC236}">
                <a16:creationId xmlns:a16="http://schemas.microsoft.com/office/drawing/2014/main" id="{E31EB6A4-12D0-437D-B570-2B7064EF045D}"/>
              </a:ext>
            </a:extLst>
          </p:cNvPr>
          <p:cNvCxnSpPr/>
          <p:nvPr/>
        </p:nvCxnSpPr>
        <p:spPr>
          <a:xfrm>
            <a:off x="1286933" y="3429000"/>
            <a:ext cx="2082800" cy="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F4A3C37-AFFE-4E35-85B8-3B68864D4CC3}"/>
              </a:ext>
            </a:extLst>
          </p:cNvPr>
          <p:cNvCxnSpPr>
            <a:cxnSpLocks/>
          </p:cNvCxnSpPr>
          <p:nvPr/>
        </p:nvCxnSpPr>
        <p:spPr>
          <a:xfrm>
            <a:off x="3852339" y="3429000"/>
            <a:ext cx="2192859" cy="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A5E876-DCF3-438D-AC7C-C59567FC0F42}"/>
              </a:ext>
            </a:extLst>
          </p:cNvPr>
          <p:cNvCxnSpPr/>
          <p:nvPr/>
        </p:nvCxnSpPr>
        <p:spPr>
          <a:xfrm>
            <a:off x="6417731" y="3429000"/>
            <a:ext cx="2082800" cy="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910AB800-A3F7-4E6E-A0DD-50C45AEE1E51}"/>
              </a:ext>
            </a:extLst>
          </p:cNvPr>
          <p:cNvCxnSpPr/>
          <p:nvPr/>
        </p:nvCxnSpPr>
        <p:spPr>
          <a:xfrm>
            <a:off x="8822266" y="3429000"/>
            <a:ext cx="2082800" cy="0"/>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CC7873B8-3F21-487E-A5C1-75C58DC9658F}"/>
              </a:ext>
            </a:extLst>
          </p:cNvPr>
          <p:cNvGrpSpPr/>
          <p:nvPr/>
        </p:nvGrpSpPr>
        <p:grpSpPr>
          <a:xfrm>
            <a:off x="2227974" y="3696935"/>
            <a:ext cx="2082800" cy="1100667"/>
            <a:chOff x="2345264" y="4047988"/>
            <a:chExt cx="2082800" cy="1100667"/>
          </a:xfrm>
        </p:grpSpPr>
        <p:sp>
          <p:nvSpPr>
            <p:cNvPr id="58" name="Rectangle 57">
              <a:extLst>
                <a:ext uri="{FF2B5EF4-FFF2-40B4-BE49-F238E27FC236}">
                  <a16:creationId xmlns:a16="http://schemas.microsoft.com/office/drawing/2014/main" id="{EDFAF223-08B8-4A08-8790-7F71207E97A6}"/>
                </a:ext>
              </a:extLst>
            </p:cNvPr>
            <p:cNvSpPr/>
            <p:nvPr/>
          </p:nvSpPr>
          <p:spPr>
            <a:xfrm>
              <a:off x="2345264" y="4047988"/>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Segment</a:t>
              </a:r>
            </a:p>
          </p:txBody>
        </p:sp>
        <p:sp>
          <p:nvSpPr>
            <p:cNvPr id="59" name="Isosceles Triangle 58">
              <a:extLst>
                <a:ext uri="{FF2B5EF4-FFF2-40B4-BE49-F238E27FC236}">
                  <a16:creationId xmlns:a16="http://schemas.microsoft.com/office/drawing/2014/main" id="{A68ABA8A-736F-4E46-915C-2F2F175A5257}"/>
                </a:ext>
              </a:extLst>
            </p:cNvPr>
            <p:cNvSpPr/>
            <p:nvPr/>
          </p:nvSpPr>
          <p:spPr>
            <a:xfrm rot="10800000">
              <a:off x="3801528" y="4877721"/>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9EC47F56-8C0B-413A-8C17-516A5D9D9CC4}"/>
              </a:ext>
            </a:extLst>
          </p:cNvPr>
          <p:cNvGrpSpPr/>
          <p:nvPr/>
        </p:nvGrpSpPr>
        <p:grpSpPr>
          <a:xfrm>
            <a:off x="4798146" y="3696934"/>
            <a:ext cx="2082800" cy="1100667"/>
            <a:chOff x="4749796" y="4047988"/>
            <a:chExt cx="2082800" cy="1100667"/>
          </a:xfrm>
        </p:grpSpPr>
        <p:sp>
          <p:nvSpPr>
            <p:cNvPr id="61" name="Rectangle 60">
              <a:extLst>
                <a:ext uri="{FF2B5EF4-FFF2-40B4-BE49-F238E27FC236}">
                  <a16:creationId xmlns:a16="http://schemas.microsoft.com/office/drawing/2014/main" id="{16415942-FA77-4446-A848-1869537ED6FC}"/>
                </a:ext>
              </a:extLst>
            </p:cNvPr>
            <p:cNvSpPr/>
            <p:nvPr/>
          </p:nvSpPr>
          <p:spPr>
            <a:xfrm>
              <a:off x="4749796" y="4047988"/>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Liquidity</a:t>
              </a:r>
            </a:p>
          </p:txBody>
        </p:sp>
        <p:sp>
          <p:nvSpPr>
            <p:cNvPr id="62" name="Isosceles Triangle 61">
              <a:extLst>
                <a:ext uri="{FF2B5EF4-FFF2-40B4-BE49-F238E27FC236}">
                  <a16:creationId xmlns:a16="http://schemas.microsoft.com/office/drawing/2014/main" id="{2822FF8A-5375-43BC-8749-85BC00F157D8}"/>
                </a:ext>
              </a:extLst>
            </p:cNvPr>
            <p:cNvSpPr/>
            <p:nvPr/>
          </p:nvSpPr>
          <p:spPr>
            <a:xfrm rot="10800000">
              <a:off x="6206060" y="4877721"/>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C72717B6-939E-4743-9AE4-53567EED3212}"/>
              </a:ext>
            </a:extLst>
          </p:cNvPr>
          <p:cNvGrpSpPr/>
          <p:nvPr/>
        </p:nvGrpSpPr>
        <p:grpSpPr>
          <a:xfrm>
            <a:off x="7333621" y="3707800"/>
            <a:ext cx="2082800" cy="1100667"/>
            <a:chOff x="7154331" y="4047988"/>
            <a:chExt cx="2082800" cy="1100667"/>
          </a:xfrm>
        </p:grpSpPr>
        <p:sp>
          <p:nvSpPr>
            <p:cNvPr id="64" name="Rectangle 63">
              <a:extLst>
                <a:ext uri="{FF2B5EF4-FFF2-40B4-BE49-F238E27FC236}">
                  <a16:creationId xmlns:a16="http://schemas.microsoft.com/office/drawing/2014/main" id="{6D720C77-D763-4C75-A3FE-3DD89B227014}"/>
                </a:ext>
              </a:extLst>
            </p:cNvPr>
            <p:cNvSpPr/>
            <p:nvPr/>
          </p:nvSpPr>
          <p:spPr>
            <a:xfrm>
              <a:off x="7154331" y="4047988"/>
              <a:ext cx="2082800" cy="82973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 Team</a:t>
              </a:r>
            </a:p>
          </p:txBody>
        </p:sp>
        <p:sp>
          <p:nvSpPr>
            <p:cNvPr id="65" name="Isosceles Triangle 64">
              <a:extLst>
                <a:ext uri="{FF2B5EF4-FFF2-40B4-BE49-F238E27FC236}">
                  <a16:creationId xmlns:a16="http://schemas.microsoft.com/office/drawing/2014/main" id="{6E77017A-53FC-46AF-A093-695B116F40A9}"/>
                </a:ext>
              </a:extLst>
            </p:cNvPr>
            <p:cNvSpPr/>
            <p:nvPr/>
          </p:nvSpPr>
          <p:spPr>
            <a:xfrm rot="10800000">
              <a:off x="8610595" y="4877721"/>
              <a:ext cx="321735" cy="27093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EA8BFD9A-491F-4201-95DB-49B09CFBFEE1}"/>
              </a:ext>
            </a:extLst>
          </p:cNvPr>
          <p:cNvSpPr txBox="1"/>
          <p:nvPr/>
        </p:nvSpPr>
        <p:spPr>
          <a:xfrm>
            <a:off x="1899197" y="4717398"/>
            <a:ext cx="2082800" cy="646331"/>
          </a:xfrm>
          <a:prstGeom prst="rect">
            <a:avLst/>
          </a:prstGeom>
          <a:noFill/>
        </p:spPr>
        <p:txBody>
          <a:bodyPr wrap="square">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Well diversified segments</a:t>
            </a:r>
          </a:p>
        </p:txBody>
      </p:sp>
      <p:sp>
        <p:nvSpPr>
          <p:cNvPr id="68" name="TextBox 67">
            <a:extLst>
              <a:ext uri="{FF2B5EF4-FFF2-40B4-BE49-F238E27FC236}">
                <a16:creationId xmlns:a16="http://schemas.microsoft.com/office/drawing/2014/main" id="{AFA31C42-8E19-4B31-8C47-83C513A1F65D}"/>
              </a:ext>
            </a:extLst>
          </p:cNvPr>
          <p:cNvSpPr txBox="1"/>
          <p:nvPr/>
        </p:nvSpPr>
        <p:spPr>
          <a:xfrm>
            <a:off x="4493345" y="4761486"/>
            <a:ext cx="2082800" cy="646331"/>
          </a:xfrm>
          <a:prstGeom prst="rect">
            <a:avLst/>
          </a:prstGeom>
          <a:noFill/>
        </p:spPr>
        <p:txBody>
          <a:bodyPr wrap="square" rtlCol="0">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Strong financial liquidity</a:t>
            </a:r>
          </a:p>
        </p:txBody>
      </p:sp>
      <p:sp>
        <p:nvSpPr>
          <p:cNvPr id="69" name="TextBox 68">
            <a:extLst>
              <a:ext uri="{FF2B5EF4-FFF2-40B4-BE49-F238E27FC236}">
                <a16:creationId xmlns:a16="http://schemas.microsoft.com/office/drawing/2014/main" id="{8659A31B-3766-4E3A-ACC0-16A3DEE51C79}"/>
              </a:ext>
            </a:extLst>
          </p:cNvPr>
          <p:cNvSpPr txBox="1"/>
          <p:nvPr/>
        </p:nvSpPr>
        <p:spPr>
          <a:xfrm>
            <a:off x="7128023" y="4761485"/>
            <a:ext cx="2082800" cy="646331"/>
          </a:xfrm>
          <a:prstGeom prst="rect">
            <a:avLst/>
          </a:prstGeom>
          <a:noFill/>
        </p:spPr>
        <p:txBody>
          <a:bodyPr wrap="square" rtlCol="0">
            <a:spAutoFit/>
          </a:bodyPr>
          <a:lstStyle/>
          <a:p>
            <a:pPr lvl="0"/>
            <a:r>
              <a:rPr lang="en-US" b="1" dirty="0">
                <a:solidFill>
                  <a:schemeClr val="tx1">
                    <a:lumMod val="75000"/>
                    <a:lumOff val="25000"/>
                  </a:schemeClr>
                </a:solidFill>
                <a:latin typeface="Calibri" panose="020F0502020204030204" pitchFamily="34" charset="0"/>
                <a:cs typeface="Calibri" panose="020F0502020204030204" pitchFamily="34" charset="0"/>
              </a:rPr>
              <a:t>Highly experienced &amp; talented team</a:t>
            </a:r>
          </a:p>
        </p:txBody>
      </p:sp>
    </p:spTree>
    <p:extLst>
      <p:ext uri="{BB962C8B-B14F-4D97-AF65-F5344CB8AC3E}">
        <p14:creationId xmlns:p14="http://schemas.microsoft.com/office/powerpoint/2010/main" val="70527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ontent Placeholder 34">
            <a:extLst>
              <a:ext uri="{FF2B5EF4-FFF2-40B4-BE49-F238E27FC236}">
                <a16:creationId xmlns:a16="http://schemas.microsoft.com/office/drawing/2014/main" id="{F41CA8F0-A805-4387-91AB-00448768B8F4}"/>
              </a:ext>
            </a:extLst>
          </p:cNvPr>
          <p:cNvSpPr txBox="1">
            <a:spLocks/>
          </p:cNvSpPr>
          <p:nvPr/>
        </p:nvSpPr>
        <p:spPr>
          <a:xfrm>
            <a:off x="92495" y="1003695"/>
            <a:ext cx="11727180" cy="4533417"/>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eaLnBrk="0" fontAlgn="auto" hangingPunct="0">
              <a:spcBef>
                <a:spcPct val="0"/>
              </a:spcBef>
              <a:spcAft>
                <a:spcPts val="0"/>
              </a:spcAft>
              <a:buNone/>
              <a:defRPr/>
            </a:pPr>
            <a:br>
              <a:rPr lang="en-US" sz="1500" dirty="0">
                <a:solidFill>
                  <a:prstClr val="black"/>
                </a:solidFill>
                <a:ea typeface="ＭＳ Ｐゴシック" pitchFamily="34" charset="-128"/>
              </a:rPr>
            </a:br>
            <a:r>
              <a:rPr lang="en-US" sz="1500" dirty="0">
                <a:solidFill>
                  <a:prstClr val="black"/>
                </a:solidFill>
                <a:ea typeface="ＭＳ Ｐゴシック" pitchFamily="34" charset="-128"/>
              </a:rPr>
              <a:t>	</a:t>
            </a:r>
          </a:p>
          <a:p>
            <a:pPr fontAlgn="auto">
              <a:spcAft>
                <a:spcPts val="0"/>
              </a:spcAft>
              <a:buFont typeface="Arial" panose="020B0604020202020204" pitchFamily="34" charset="0"/>
              <a:buNone/>
            </a:pPr>
            <a:r>
              <a:rPr lang="en-US" sz="1500" dirty="0"/>
              <a:t>			</a:t>
            </a:r>
          </a:p>
        </p:txBody>
      </p:sp>
      <p:sp>
        <p:nvSpPr>
          <p:cNvPr id="77" name="Slide Number Placeholder 4">
            <a:extLst>
              <a:ext uri="{FF2B5EF4-FFF2-40B4-BE49-F238E27FC236}">
                <a16:creationId xmlns:a16="http://schemas.microsoft.com/office/drawing/2014/main" id="{E3D1FD12-FE23-494F-B876-6469108B9232}"/>
              </a:ext>
            </a:extLst>
          </p:cNvPr>
          <p:cNvSpPr>
            <a:spLocks noGrp="1"/>
          </p:cNvSpPr>
          <p:nvPr>
            <p:ph type="sldNum" sz="quarter" idx="4"/>
          </p:nvPr>
        </p:nvSpPr>
        <p:spPr>
          <a:xfrm>
            <a:off x="11566806" y="6528814"/>
            <a:ext cx="622300" cy="366183"/>
          </a:xfrm>
        </p:spPr>
        <p:txBody>
          <a:bodyPr/>
          <a:lstStyle/>
          <a:p>
            <a:pPr lvl="0" eaLnBrk="0" fontAlgn="base" hangingPunct="0">
              <a:spcBef>
                <a:spcPct val="0"/>
              </a:spcBef>
              <a:spcAft>
                <a:spcPct val="0"/>
              </a:spcAft>
              <a:defRPr/>
            </a:pP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fld id="{2EF0F7D6-6122-4A03-974B-34EAD579BBE9}" type="slidenum">
              <a:rPr lang="en-US" sz="1000"/>
              <a:pPr lvl="0" eaLnBrk="0" fontAlgn="base" hangingPunct="0">
                <a:spcBef>
                  <a:spcPct val="0"/>
                </a:spcBef>
                <a:spcAft>
                  <a:spcPct val="0"/>
                </a:spcAft>
                <a:defRPr/>
              </a:pPr>
              <a:t>8</a:t>
            </a:fld>
            <a:endParaRPr kumimoji="0" lang="en-US" sz="933"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 name="Title 2">
            <a:extLst>
              <a:ext uri="{FF2B5EF4-FFF2-40B4-BE49-F238E27FC236}">
                <a16:creationId xmlns:a16="http://schemas.microsoft.com/office/drawing/2014/main" id="{6C223342-E97A-41EB-977F-C2BE4ADB2A81}"/>
              </a:ext>
            </a:extLst>
          </p:cNvPr>
          <p:cNvSpPr>
            <a:spLocks noGrp="1"/>
          </p:cNvSpPr>
          <p:nvPr>
            <p:ph type="title"/>
          </p:nvPr>
        </p:nvSpPr>
        <p:spPr>
          <a:xfrm>
            <a:off x="639283" y="0"/>
            <a:ext cx="4400549" cy="1024128"/>
          </a:xfrm>
        </p:spPr>
        <p:txBody>
          <a:bodyPr/>
          <a:lstStyle/>
          <a:p>
            <a:r>
              <a:rPr lang="en-US" sz="3200" b="1" dirty="0">
                <a:ea typeface="ＭＳ Ｐゴシック" pitchFamily="34" charset="-128"/>
              </a:rPr>
              <a:t>Diversified Customers </a:t>
            </a:r>
            <a:r>
              <a:rPr lang="en-US" sz="3200" b="1" dirty="0">
                <a:solidFill>
                  <a:schemeClr val="bg1">
                    <a:lumMod val="75000"/>
                  </a:schemeClr>
                </a:solidFill>
                <a:ea typeface="ＭＳ Ｐゴシック" pitchFamily="34" charset="-128"/>
              </a:rPr>
              <a:t>- OEM</a:t>
            </a:r>
            <a:endParaRPr lang="en-US" dirty="0">
              <a:solidFill>
                <a:schemeClr val="bg1">
                  <a:lumMod val="75000"/>
                </a:schemeClr>
              </a:solidFill>
            </a:endParaRPr>
          </a:p>
        </p:txBody>
      </p:sp>
      <p:sp>
        <p:nvSpPr>
          <p:cNvPr id="79" name="Content Placeholder 34">
            <a:extLst>
              <a:ext uri="{FF2B5EF4-FFF2-40B4-BE49-F238E27FC236}">
                <a16:creationId xmlns:a16="http://schemas.microsoft.com/office/drawing/2014/main" id="{B57246FF-33B3-45EE-8AE0-187EC8EEA54D}"/>
              </a:ext>
            </a:extLst>
          </p:cNvPr>
          <p:cNvSpPr txBox="1">
            <a:spLocks/>
          </p:cNvSpPr>
          <p:nvPr/>
        </p:nvSpPr>
        <p:spPr>
          <a:xfrm>
            <a:off x="4621974" y="833574"/>
            <a:ext cx="11727180" cy="4533417"/>
          </a:xfrm>
          <a:prstGeom prst="rect">
            <a:avLst/>
          </a:prstGeom>
        </p:spPr>
        <p:txBody>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eaLnBrk="0" fontAlgn="auto" hangingPunct="0">
              <a:spcBef>
                <a:spcPct val="0"/>
              </a:spcBef>
              <a:spcAft>
                <a:spcPts val="0"/>
              </a:spcAft>
              <a:buNone/>
              <a:defRPr/>
            </a:pPr>
            <a:br>
              <a:rPr lang="en-US" sz="1500" dirty="0">
                <a:solidFill>
                  <a:prstClr val="black"/>
                </a:solidFill>
                <a:ea typeface="ＭＳ Ｐゴシック" pitchFamily="34" charset="-128"/>
              </a:rPr>
            </a:br>
            <a:r>
              <a:rPr lang="en-US" sz="1500" dirty="0">
                <a:solidFill>
                  <a:prstClr val="black"/>
                </a:solidFill>
                <a:ea typeface="ＭＳ Ｐゴシック" pitchFamily="34" charset="-128"/>
              </a:rPr>
              <a:t>	</a:t>
            </a:r>
          </a:p>
          <a:p>
            <a:pPr fontAlgn="auto">
              <a:spcAft>
                <a:spcPts val="0"/>
              </a:spcAft>
              <a:buFont typeface="Arial" panose="020B0604020202020204" pitchFamily="34" charset="0"/>
              <a:buNone/>
            </a:pPr>
            <a:r>
              <a:rPr lang="en-US" sz="1500" dirty="0"/>
              <a:t>			</a:t>
            </a:r>
          </a:p>
        </p:txBody>
      </p:sp>
      <p:grpSp>
        <p:nvGrpSpPr>
          <p:cNvPr id="88" name="Group 87">
            <a:extLst>
              <a:ext uri="{FF2B5EF4-FFF2-40B4-BE49-F238E27FC236}">
                <a16:creationId xmlns:a16="http://schemas.microsoft.com/office/drawing/2014/main" id="{BF00F366-5915-48E7-8B92-71E3F8F84A80}"/>
              </a:ext>
            </a:extLst>
          </p:cNvPr>
          <p:cNvGrpSpPr/>
          <p:nvPr/>
        </p:nvGrpSpPr>
        <p:grpSpPr>
          <a:xfrm>
            <a:off x="10180458" y="3231739"/>
            <a:ext cx="1588340" cy="461665"/>
            <a:chOff x="2919414" y="5890075"/>
            <a:chExt cx="1927527" cy="558617"/>
          </a:xfrm>
        </p:grpSpPr>
        <p:pic>
          <p:nvPicPr>
            <p:cNvPr id="89" name="Picture 58">
              <a:extLst>
                <a:ext uri="{FF2B5EF4-FFF2-40B4-BE49-F238E27FC236}">
                  <a16:creationId xmlns:a16="http://schemas.microsoft.com/office/drawing/2014/main" id="{25B08E09-F9B8-42E1-906A-AECF23A761A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9414" y="5995989"/>
              <a:ext cx="111125" cy="136525"/>
            </a:xfrm>
            <a:prstGeom prst="rect">
              <a:avLst/>
            </a:prstGeom>
            <a:noFill/>
            <a:ln w="9525">
              <a:noFill/>
              <a:miter lim="800000"/>
              <a:headEnd/>
              <a:tailEnd/>
            </a:ln>
          </p:spPr>
        </p:pic>
        <p:sp>
          <p:nvSpPr>
            <p:cNvPr id="90" name="TextBox 7">
              <a:extLst>
                <a:ext uri="{FF2B5EF4-FFF2-40B4-BE49-F238E27FC236}">
                  <a16:creationId xmlns:a16="http://schemas.microsoft.com/office/drawing/2014/main" id="{BCC075AE-AEF3-4474-AAF8-7AA355D9F72F}"/>
                </a:ext>
              </a:extLst>
            </p:cNvPr>
            <p:cNvSpPr txBox="1">
              <a:spLocks noChangeArrowheads="1"/>
            </p:cNvSpPr>
            <p:nvPr/>
          </p:nvSpPr>
          <p:spPr bwMode="auto">
            <a:xfrm>
              <a:off x="2979736" y="5890075"/>
              <a:ext cx="1867205" cy="55861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0C0"/>
                  </a:solidFill>
                  <a:effectLst/>
                  <a:uLnTx/>
                  <a:uFillTx/>
                  <a:latin typeface="Arial" charset="0"/>
                  <a:ea typeface="ＭＳ Ｐゴシック" pitchFamily="34" charset="-128"/>
                  <a:cs typeface="ＭＳ Ｐゴシック" pitchFamily="34" charset="-128"/>
                </a:rPr>
                <a:t>MANUFACTURING SITE</a:t>
              </a:r>
            </a:p>
          </p:txBody>
        </p:sp>
      </p:grpSp>
      <p:grpSp>
        <p:nvGrpSpPr>
          <p:cNvPr id="91" name="Group 90">
            <a:extLst>
              <a:ext uri="{FF2B5EF4-FFF2-40B4-BE49-F238E27FC236}">
                <a16:creationId xmlns:a16="http://schemas.microsoft.com/office/drawing/2014/main" id="{3BA1C356-BFC5-424C-B81B-D569315D7CE0}"/>
              </a:ext>
            </a:extLst>
          </p:cNvPr>
          <p:cNvGrpSpPr/>
          <p:nvPr/>
        </p:nvGrpSpPr>
        <p:grpSpPr>
          <a:xfrm>
            <a:off x="10129413" y="2642161"/>
            <a:ext cx="1587706" cy="461665"/>
            <a:chOff x="1422484" y="6119558"/>
            <a:chExt cx="1926756" cy="558617"/>
          </a:xfrm>
        </p:grpSpPr>
        <p:pic>
          <p:nvPicPr>
            <p:cNvPr id="92" name="Picture 3">
              <a:extLst>
                <a:ext uri="{FF2B5EF4-FFF2-40B4-BE49-F238E27FC236}">
                  <a16:creationId xmlns:a16="http://schemas.microsoft.com/office/drawing/2014/main" id="{B70AE77E-29B4-4D3D-9443-847D789F25C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2484" y="6233672"/>
              <a:ext cx="134461" cy="165195"/>
            </a:xfrm>
            <a:prstGeom prst="rect">
              <a:avLst/>
            </a:prstGeom>
            <a:noFill/>
            <a:ln w="9525">
              <a:noFill/>
              <a:miter lim="800000"/>
              <a:headEnd/>
              <a:tailEnd/>
            </a:ln>
          </p:spPr>
        </p:pic>
        <p:sp>
          <p:nvSpPr>
            <p:cNvPr id="93" name="TextBox 60">
              <a:extLst>
                <a:ext uri="{FF2B5EF4-FFF2-40B4-BE49-F238E27FC236}">
                  <a16:creationId xmlns:a16="http://schemas.microsoft.com/office/drawing/2014/main" id="{EDFD5EDA-34D9-4A39-B9F0-DAAEDEB71A75}"/>
                </a:ext>
              </a:extLst>
            </p:cNvPr>
            <p:cNvSpPr txBox="1">
              <a:spLocks noChangeArrowheads="1"/>
            </p:cNvSpPr>
            <p:nvPr/>
          </p:nvSpPr>
          <p:spPr bwMode="auto">
            <a:xfrm>
              <a:off x="1607464" y="6119558"/>
              <a:ext cx="1741776" cy="55861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0C0"/>
                  </a:solidFill>
                  <a:effectLst/>
                  <a:uLnTx/>
                  <a:uFillTx/>
                  <a:latin typeface="Arial" charset="0"/>
                  <a:ea typeface="ＭＳ Ｐゴシック" pitchFamily="34" charset="-128"/>
                  <a:cs typeface="ＭＳ Ｐゴシック" pitchFamily="34" charset="-128"/>
                </a:rPr>
                <a:t>TECHNOLOGY CENTER</a:t>
              </a:r>
            </a:p>
          </p:txBody>
        </p:sp>
      </p:grpSp>
      <p:pic>
        <p:nvPicPr>
          <p:cNvPr id="96" name="Picture 95">
            <a:extLst>
              <a:ext uri="{FF2B5EF4-FFF2-40B4-BE49-F238E27FC236}">
                <a16:creationId xmlns:a16="http://schemas.microsoft.com/office/drawing/2014/main" id="{864EB18F-A2AC-4D3B-A6E4-2E381198FB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7098" y="764346"/>
            <a:ext cx="4690855" cy="5440883"/>
          </a:xfrm>
          <a:prstGeom prst="rect">
            <a:avLst/>
          </a:prstGeom>
        </p:spPr>
      </p:pic>
      <p:pic>
        <p:nvPicPr>
          <p:cNvPr id="101" name="Picture 59">
            <a:extLst>
              <a:ext uri="{FF2B5EF4-FFF2-40B4-BE49-F238E27FC236}">
                <a16:creationId xmlns:a16="http://schemas.microsoft.com/office/drawing/2014/main" id="{D1FF6050-BED5-4644-87DA-42E774CD24A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17855" y="4773709"/>
            <a:ext cx="122238" cy="150178"/>
          </a:xfrm>
          <a:prstGeom prst="rect">
            <a:avLst/>
          </a:prstGeom>
          <a:noFill/>
          <a:ln w="9525">
            <a:noFill/>
            <a:miter lim="800000"/>
            <a:headEnd/>
            <a:tailEnd/>
          </a:ln>
        </p:spPr>
      </p:pic>
      <p:pic>
        <p:nvPicPr>
          <p:cNvPr id="107" name="Picture 58">
            <a:extLst>
              <a:ext uri="{FF2B5EF4-FFF2-40B4-BE49-F238E27FC236}">
                <a16:creationId xmlns:a16="http://schemas.microsoft.com/office/drawing/2014/main" id="{744ACAEE-B126-4EED-AAEF-AF7229F6906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7462" y="1932599"/>
            <a:ext cx="111125" cy="136525"/>
          </a:xfrm>
          <a:prstGeom prst="rect">
            <a:avLst/>
          </a:prstGeom>
          <a:noFill/>
          <a:ln w="9525">
            <a:noFill/>
            <a:miter lim="800000"/>
            <a:headEnd/>
            <a:tailEnd/>
          </a:ln>
        </p:spPr>
      </p:pic>
      <p:pic>
        <p:nvPicPr>
          <p:cNvPr id="109" name="Picture 58">
            <a:extLst>
              <a:ext uri="{FF2B5EF4-FFF2-40B4-BE49-F238E27FC236}">
                <a16:creationId xmlns:a16="http://schemas.microsoft.com/office/drawing/2014/main" id="{01D367CD-EE3B-49B7-979A-804979C9DFA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9382" y="2125825"/>
            <a:ext cx="111125" cy="136525"/>
          </a:xfrm>
          <a:prstGeom prst="rect">
            <a:avLst/>
          </a:prstGeom>
          <a:noFill/>
          <a:ln w="9525">
            <a:noFill/>
            <a:miter lim="800000"/>
            <a:headEnd/>
            <a:tailEnd/>
          </a:ln>
        </p:spPr>
      </p:pic>
      <p:pic>
        <p:nvPicPr>
          <p:cNvPr id="110" name="Picture 58">
            <a:extLst>
              <a:ext uri="{FF2B5EF4-FFF2-40B4-BE49-F238E27FC236}">
                <a16:creationId xmlns:a16="http://schemas.microsoft.com/office/drawing/2014/main" id="{856A0FC3-AECC-44B9-A64C-A9C966FDF32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98319" y="4996907"/>
            <a:ext cx="122238" cy="150178"/>
          </a:xfrm>
          <a:prstGeom prst="rect">
            <a:avLst/>
          </a:prstGeom>
          <a:noFill/>
          <a:ln w="9525">
            <a:noFill/>
            <a:miter lim="800000"/>
            <a:headEnd/>
            <a:tailEnd/>
          </a:ln>
        </p:spPr>
      </p:pic>
      <p:sp>
        <p:nvSpPr>
          <p:cNvPr id="111" name="Text Box 435">
            <a:extLst>
              <a:ext uri="{FF2B5EF4-FFF2-40B4-BE49-F238E27FC236}">
                <a16:creationId xmlns:a16="http://schemas.microsoft.com/office/drawing/2014/main" id="{D4490E12-DB2D-46E3-B175-6E0A32165BD2}"/>
              </a:ext>
            </a:extLst>
          </p:cNvPr>
          <p:cNvSpPr txBox="1">
            <a:spLocks noChangeArrowheads="1"/>
          </p:cNvSpPr>
          <p:nvPr/>
        </p:nvSpPr>
        <p:spPr bwMode="auto">
          <a:xfrm>
            <a:off x="10197423" y="1373221"/>
            <a:ext cx="2239676" cy="830997"/>
          </a:xfrm>
          <a:prstGeom prst="rect">
            <a:avLst/>
          </a:prstGeom>
          <a:noFill/>
          <a:ln>
            <a:headEnd/>
            <a:tailEnd/>
          </a:ln>
          <a:effectLst>
            <a:softEdge rad="127000"/>
          </a:effec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sz="1400" b="1">
                <a:solidFill>
                  <a:schemeClr val="tx1"/>
                </a:solidFill>
                <a:latin typeface="Arial" charset="0"/>
                <a:cs typeface="Arial" charset="0"/>
              </a:defRPr>
            </a:lvl1pPr>
            <a:lvl2pPr marL="742950" indent="-285750" eaLnBrk="0" hangingPunct="0">
              <a:defRPr sz="1400" b="1">
                <a:solidFill>
                  <a:schemeClr val="tx1"/>
                </a:solidFill>
                <a:latin typeface="Arial" charset="0"/>
                <a:cs typeface="Arial" charset="0"/>
              </a:defRPr>
            </a:lvl2pPr>
            <a:lvl3pPr marL="1143000" indent="-228600" eaLnBrk="0" hangingPunct="0">
              <a:defRPr sz="1400" b="1">
                <a:solidFill>
                  <a:schemeClr val="tx1"/>
                </a:solidFill>
                <a:latin typeface="Arial" charset="0"/>
                <a:cs typeface="Arial" charset="0"/>
              </a:defRPr>
            </a:lvl3pPr>
            <a:lvl4pPr marL="1600200" indent="-228600" eaLnBrk="0" hangingPunct="0">
              <a:defRPr sz="1400" b="1">
                <a:solidFill>
                  <a:schemeClr val="tx1"/>
                </a:solidFill>
                <a:latin typeface="Arial" charset="0"/>
                <a:cs typeface="Arial" charset="0"/>
              </a:defRPr>
            </a:lvl4pPr>
            <a:lvl5pPr marL="2057400" indent="-228600" eaLnBrk="0" hangingPunct="0">
              <a:defRPr sz="1400" b="1">
                <a:solidFill>
                  <a:schemeClr val="tx1"/>
                </a:solidFill>
                <a:latin typeface="Arial" charset="0"/>
                <a:cs typeface="Arial" charset="0"/>
              </a:defRPr>
            </a:lvl5pPr>
            <a:lvl6pPr marL="2514600" indent="-228600" eaLnBrk="0" fontAlgn="base" hangingPunct="0">
              <a:spcBef>
                <a:spcPct val="0"/>
              </a:spcBef>
              <a:spcAft>
                <a:spcPct val="0"/>
              </a:spcAft>
              <a:defRPr sz="1400" b="1">
                <a:solidFill>
                  <a:schemeClr val="tx1"/>
                </a:solidFill>
                <a:latin typeface="Arial" charset="0"/>
                <a:cs typeface="Arial" charset="0"/>
              </a:defRPr>
            </a:lvl6pPr>
            <a:lvl7pPr marL="2971800" indent="-228600" eaLnBrk="0" fontAlgn="base" hangingPunct="0">
              <a:spcBef>
                <a:spcPct val="0"/>
              </a:spcBef>
              <a:spcAft>
                <a:spcPct val="0"/>
              </a:spcAft>
              <a:defRPr sz="1400" b="1">
                <a:solidFill>
                  <a:schemeClr val="tx1"/>
                </a:solidFill>
                <a:latin typeface="Arial" charset="0"/>
                <a:cs typeface="Arial" charset="0"/>
              </a:defRPr>
            </a:lvl7pPr>
            <a:lvl8pPr marL="3429000" indent="-228600" eaLnBrk="0" fontAlgn="base" hangingPunct="0">
              <a:spcBef>
                <a:spcPct val="0"/>
              </a:spcBef>
              <a:spcAft>
                <a:spcPct val="0"/>
              </a:spcAft>
              <a:defRPr sz="1400" b="1">
                <a:solidFill>
                  <a:schemeClr val="tx1"/>
                </a:solidFill>
                <a:latin typeface="Arial" charset="0"/>
                <a:cs typeface="Arial" charset="0"/>
              </a:defRPr>
            </a:lvl8pPr>
            <a:lvl9pPr marL="3886200" indent="-228600" eaLnBrk="0" fontAlgn="base" hangingPunct="0">
              <a:spcBef>
                <a:spcPct val="0"/>
              </a:spcBef>
              <a:spcAft>
                <a:spcPct val="0"/>
              </a:spcAft>
              <a:defRPr sz="1400" b="1">
                <a:solidFill>
                  <a:schemeClr val="tx1"/>
                </a:solidFill>
                <a:latin typeface="Arial" charset="0"/>
                <a:cs typeface="Arial" charset="0"/>
              </a:defRPr>
            </a:lvl9pPr>
          </a:lstStyle>
          <a:p>
            <a:pPr eaLnBrk="1" hangingPunct="1">
              <a:defRPr/>
            </a:pPr>
            <a:r>
              <a:rPr lang="en-US" altLang="en-US" sz="1200" dirty="0">
                <a:solidFill>
                  <a:srgbClr val="0070C0"/>
                </a:solidFill>
                <a:ea typeface="ＭＳ Ｐゴシック" pitchFamily="34" charset="-128"/>
              </a:rPr>
              <a:t>INDIA </a:t>
            </a:r>
          </a:p>
          <a:p>
            <a:pPr eaLnBrk="1" hangingPunct="1">
              <a:defRPr/>
            </a:pPr>
            <a:r>
              <a:rPr lang="en-US" altLang="en-US" sz="1200" b="0" dirty="0">
                <a:solidFill>
                  <a:srgbClr val="000000"/>
                </a:solidFill>
                <a:ea typeface="ＭＳ Ｐゴシック" pitchFamily="34" charset="-128"/>
              </a:rPr>
              <a:t>Bengaluru: Pistons, Rings</a:t>
            </a:r>
          </a:p>
          <a:p>
            <a:pPr eaLnBrk="1" hangingPunct="1">
              <a:defRPr/>
            </a:pPr>
            <a:r>
              <a:rPr lang="en-US" altLang="en-US" sz="1200" b="0" dirty="0" err="1">
                <a:solidFill>
                  <a:srgbClr val="000000"/>
                </a:solidFill>
                <a:ea typeface="ＭＳ Ｐゴシック" pitchFamily="34" charset="-128"/>
              </a:rPr>
              <a:t>Bhiwadi</a:t>
            </a:r>
            <a:r>
              <a:rPr lang="en-US" altLang="en-US" sz="1200" b="0" dirty="0">
                <a:solidFill>
                  <a:srgbClr val="000000"/>
                </a:solidFill>
                <a:ea typeface="ＭＳ Ｐゴシック" pitchFamily="34" charset="-128"/>
              </a:rPr>
              <a:t>: VSG</a:t>
            </a:r>
          </a:p>
          <a:p>
            <a:pPr eaLnBrk="1" hangingPunct="1">
              <a:defRPr/>
            </a:pPr>
            <a:r>
              <a:rPr lang="en-US" altLang="en-US" sz="1200" b="0" dirty="0">
                <a:solidFill>
                  <a:srgbClr val="000000"/>
                </a:solidFill>
                <a:ea typeface="ＭＳ Ｐゴシック" pitchFamily="34" charset="-128"/>
              </a:rPr>
              <a:t>Patiala: Pistons, Rings </a:t>
            </a:r>
          </a:p>
        </p:txBody>
      </p:sp>
      <p:pic>
        <p:nvPicPr>
          <p:cNvPr id="112" name="Picture 58">
            <a:extLst>
              <a:ext uri="{FF2B5EF4-FFF2-40B4-BE49-F238E27FC236}">
                <a16:creationId xmlns:a16="http://schemas.microsoft.com/office/drawing/2014/main" id="{F2C93EA6-5752-4A02-880D-31A697D115DE}"/>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66556" y="1767169"/>
            <a:ext cx="178417" cy="181753"/>
          </a:xfrm>
          <a:prstGeom prst="rect">
            <a:avLst/>
          </a:prstGeom>
          <a:noFill/>
          <a:ln w="9525">
            <a:noFill/>
            <a:miter lim="800000"/>
            <a:headEnd/>
            <a:tailEnd/>
          </a:ln>
        </p:spPr>
      </p:pic>
      <p:pic>
        <p:nvPicPr>
          <p:cNvPr id="113" name="Picture 58">
            <a:extLst>
              <a:ext uri="{FF2B5EF4-FFF2-40B4-BE49-F238E27FC236}">
                <a16:creationId xmlns:a16="http://schemas.microsoft.com/office/drawing/2014/main" id="{8C042D26-60A9-4921-A9D4-15ED8A72D8D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76954" y="1957196"/>
            <a:ext cx="178417" cy="181753"/>
          </a:xfrm>
          <a:prstGeom prst="rect">
            <a:avLst/>
          </a:prstGeom>
          <a:noFill/>
          <a:ln w="9525">
            <a:noFill/>
            <a:miter lim="800000"/>
            <a:headEnd/>
            <a:tailEnd/>
          </a:ln>
        </p:spPr>
      </p:pic>
      <p:pic>
        <p:nvPicPr>
          <p:cNvPr id="114" name="Picture 59">
            <a:extLst>
              <a:ext uri="{FF2B5EF4-FFF2-40B4-BE49-F238E27FC236}">
                <a16:creationId xmlns:a16="http://schemas.microsoft.com/office/drawing/2014/main" id="{F1749195-C69D-4990-88EC-97397F7B1C75}"/>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056917" y="1596760"/>
            <a:ext cx="178446" cy="181716"/>
          </a:xfrm>
          <a:prstGeom prst="rect">
            <a:avLst/>
          </a:prstGeom>
          <a:noFill/>
          <a:ln w="9525">
            <a:noFill/>
            <a:miter lim="800000"/>
            <a:headEnd/>
            <a:tailEnd/>
          </a:ln>
        </p:spPr>
      </p:pic>
      <p:sp>
        <p:nvSpPr>
          <p:cNvPr id="115" name="Title 2">
            <a:extLst>
              <a:ext uri="{FF2B5EF4-FFF2-40B4-BE49-F238E27FC236}">
                <a16:creationId xmlns:a16="http://schemas.microsoft.com/office/drawing/2014/main" id="{7C91633D-5335-4162-99D3-E576083D7BF5}"/>
              </a:ext>
            </a:extLst>
          </p:cNvPr>
          <p:cNvSpPr txBox="1">
            <a:spLocks/>
          </p:cNvSpPr>
          <p:nvPr/>
        </p:nvSpPr>
        <p:spPr>
          <a:xfrm>
            <a:off x="5603590" y="-12921"/>
            <a:ext cx="4616171" cy="794789"/>
          </a:xfrm>
          <a:prstGeom prst="rect">
            <a:avLst/>
          </a:prstGeom>
        </p:spPr>
        <p:txBody>
          <a:bodyPr vert="horz" lIns="0" tIns="45720" rIns="0" bIns="0" rtlCol="0" anchor="ctr" anchorCtr="0">
            <a:normAutofit/>
          </a:bodyPr>
          <a:lstStyle>
            <a:lvl1pPr algn="l" defTabSz="342900" rtl="0" eaLnBrk="1" latinLnBrk="0" hangingPunct="1">
              <a:lnSpc>
                <a:spcPct val="95000"/>
              </a:lnSpc>
              <a:spcBef>
                <a:spcPct val="0"/>
              </a:spcBef>
              <a:buNone/>
              <a:defRPr sz="3200" b="1" kern="1200">
                <a:solidFill>
                  <a:schemeClr val="tx1"/>
                </a:solidFill>
                <a:latin typeface="+mj-lt"/>
                <a:ea typeface="+mj-ea"/>
                <a:cs typeface="+mj-cs"/>
              </a:defRPr>
            </a:lvl1pPr>
          </a:lstStyle>
          <a:p>
            <a:r>
              <a:rPr lang="en-US" dirty="0">
                <a:ea typeface="ＭＳ Ｐゴシック" pitchFamily="34" charset="-128"/>
              </a:rPr>
              <a:t>Geographical Presence </a:t>
            </a:r>
            <a:endParaRPr lang="en-US" dirty="0"/>
          </a:p>
        </p:txBody>
      </p:sp>
      <p:cxnSp>
        <p:nvCxnSpPr>
          <p:cNvPr id="116" name="Straight Connector 115">
            <a:extLst>
              <a:ext uri="{FF2B5EF4-FFF2-40B4-BE49-F238E27FC236}">
                <a16:creationId xmlns:a16="http://schemas.microsoft.com/office/drawing/2014/main" id="{C1A1D6AE-97FE-414C-B21B-C5AD0F292893}"/>
              </a:ext>
            </a:extLst>
          </p:cNvPr>
          <p:cNvCxnSpPr>
            <a:cxnSpLocks/>
          </p:cNvCxnSpPr>
          <p:nvPr/>
        </p:nvCxnSpPr>
        <p:spPr>
          <a:xfrm>
            <a:off x="5165432" y="519688"/>
            <a:ext cx="16970" cy="593020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7" name="Picture 59">
            <a:extLst>
              <a:ext uri="{FF2B5EF4-FFF2-40B4-BE49-F238E27FC236}">
                <a16:creationId xmlns:a16="http://schemas.microsoft.com/office/drawing/2014/main" id="{A98D6DDB-D237-4752-91BB-92CBDCBE3A4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8987" y="2135307"/>
            <a:ext cx="111125" cy="136525"/>
          </a:xfrm>
          <a:prstGeom prst="rect">
            <a:avLst/>
          </a:prstGeom>
          <a:noFill/>
          <a:ln w="9525">
            <a:noFill/>
            <a:miter lim="800000"/>
            <a:headEnd/>
            <a:tailEnd/>
          </a:ln>
        </p:spPr>
      </p:pic>
      <p:grpSp>
        <p:nvGrpSpPr>
          <p:cNvPr id="4" name="Group 3">
            <a:extLst>
              <a:ext uri="{FF2B5EF4-FFF2-40B4-BE49-F238E27FC236}">
                <a16:creationId xmlns:a16="http://schemas.microsoft.com/office/drawing/2014/main" id="{1B8B8A63-F394-4DA0-9766-A7508E7F8C24}"/>
              </a:ext>
            </a:extLst>
          </p:cNvPr>
          <p:cNvGrpSpPr/>
          <p:nvPr/>
        </p:nvGrpSpPr>
        <p:grpSpPr>
          <a:xfrm>
            <a:off x="530493" y="1170352"/>
            <a:ext cx="4509339" cy="5370455"/>
            <a:chOff x="530493" y="1170352"/>
            <a:chExt cx="4509339" cy="5370455"/>
          </a:xfrm>
        </p:grpSpPr>
        <p:cxnSp>
          <p:nvCxnSpPr>
            <p:cNvPr id="118" name="Gerader Verbinder 78">
              <a:extLst>
                <a:ext uri="{FF2B5EF4-FFF2-40B4-BE49-F238E27FC236}">
                  <a16:creationId xmlns:a16="http://schemas.microsoft.com/office/drawing/2014/main" id="{E5D033EC-A74F-4F95-B95B-4C6EBBD9CD9E}"/>
                </a:ext>
              </a:extLst>
            </p:cNvPr>
            <p:cNvCxnSpPr>
              <a:cxnSpLocks/>
            </p:cNvCxnSpPr>
            <p:nvPr/>
          </p:nvCxnSpPr>
          <p:spPr>
            <a:xfrm>
              <a:off x="1714326" y="5752443"/>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79">
              <a:extLst>
                <a:ext uri="{FF2B5EF4-FFF2-40B4-BE49-F238E27FC236}">
                  <a16:creationId xmlns:a16="http://schemas.microsoft.com/office/drawing/2014/main" id="{C6BAF0D1-A8D8-46E0-BBCC-EF6E8790F4C4}"/>
                </a:ext>
              </a:extLst>
            </p:cNvPr>
            <p:cNvCxnSpPr>
              <a:cxnSpLocks/>
            </p:cNvCxnSpPr>
            <p:nvPr/>
          </p:nvCxnSpPr>
          <p:spPr>
            <a:xfrm>
              <a:off x="2975774" y="5752443"/>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80">
              <a:extLst>
                <a:ext uri="{FF2B5EF4-FFF2-40B4-BE49-F238E27FC236}">
                  <a16:creationId xmlns:a16="http://schemas.microsoft.com/office/drawing/2014/main" id="{814FC9BF-B035-47A1-83E1-D0C875FCD2C7}"/>
                </a:ext>
              </a:extLst>
            </p:cNvPr>
            <p:cNvCxnSpPr>
              <a:cxnSpLocks/>
            </p:cNvCxnSpPr>
            <p:nvPr/>
          </p:nvCxnSpPr>
          <p:spPr>
            <a:xfrm>
              <a:off x="4164146" y="5752443"/>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35">
              <a:extLst>
                <a:ext uri="{FF2B5EF4-FFF2-40B4-BE49-F238E27FC236}">
                  <a16:creationId xmlns:a16="http://schemas.microsoft.com/office/drawing/2014/main" id="{71E8B1D8-BDBE-4703-B35C-B88723C2A3CB}"/>
                </a:ext>
              </a:extLst>
            </p:cNvPr>
            <p:cNvCxnSpPr>
              <a:cxnSpLocks/>
            </p:cNvCxnSpPr>
            <p:nvPr/>
          </p:nvCxnSpPr>
          <p:spPr>
            <a:xfrm>
              <a:off x="1714326" y="1170352"/>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44">
              <a:extLst>
                <a:ext uri="{FF2B5EF4-FFF2-40B4-BE49-F238E27FC236}">
                  <a16:creationId xmlns:a16="http://schemas.microsoft.com/office/drawing/2014/main" id="{88AABBE4-B79E-4476-8362-150C7260B19D}"/>
                </a:ext>
              </a:extLst>
            </p:cNvPr>
            <p:cNvCxnSpPr>
              <a:cxnSpLocks/>
            </p:cNvCxnSpPr>
            <p:nvPr/>
          </p:nvCxnSpPr>
          <p:spPr>
            <a:xfrm>
              <a:off x="2975774" y="1170352"/>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45">
              <a:extLst>
                <a:ext uri="{FF2B5EF4-FFF2-40B4-BE49-F238E27FC236}">
                  <a16:creationId xmlns:a16="http://schemas.microsoft.com/office/drawing/2014/main" id="{BC052A4A-7304-42F4-8F14-856197BBAA5F}"/>
                </a:ext>
              </a:extLst>
            </p:cNvPr>
            <p:cNvCxnSpPr>
              <a:cxnSpLocks/>
            </p:cNvCxnSpPr>
            <p:nvPr/>
          </p:nvCxnSpPr>
          <p:spPr>
            <a:xfrm>
              <a:off x="4164146" y="1170352"/>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25" name="Picture 43">
              <a:extLst>
                <a:ext uri="{FF2B5EF4-FFF2-40B4-BE49-F238E27FC236}">
                  <a16:creationId xmlns:a16="http://schemas.microsoft.com/office/drawing/2014/main" id="{FB4B1918-A5FC-4CB5-854B-012906D3F34E}"/>
                </a:ext>
              </a:extLst>
            </p:cNvPr>
            <p:cNvPicPr>
              <a:picLocks noChangeAspect="1" noChangeArrowheads="1"/>
            </p:cNvPicPr>
            <p:nvPr/>
          </p:nvPicPr>
          <p:blipFill>
            <a:blip r:embed="rId10" cstate="print"/>
            <a:srcRect/>
            <a:stretch>
              <a:fillRect/>
            </a:stretch>
          </p:blipFill>
          <p:spPr bwMode="auto">
            <a:xfrm>
              <a:off x="2085203" y="3652588"/>
              <a:ext cx="498580" cy="462549"/>
            </a:xfrm>
            <a:prstGeom prst="rect">
              <a:avLst/>
            </a:prstGeom>
            <a:noFill/>
            <a:ln w="9525">
              <a:noFill/>
              <a:miter lim="800000"/>
              <a:headEnd/>
              <a:tailEnd/>
            </a:ln>
          </p:spPr>
        </p:pic>
        <p:pic>
          <p:nvPicPr>
            <p:cNvPr id="126" name="Picture 181" descr="http://www.topnews.in/files/tata_0.png">
              <a:extLst>
                <a:ext uri="{FF2B5EF4-FFF2-40B4-BE49-F238E27FC236}">
                  <a16:creationId xmlns:a16="http://schemas.microsoft.com/office/drawing/2014/main" id="{B6E283B8-3136-4F62-8CB1-449826978478}"/>
                </a:ext>
              </a:extLst>
            </p:cNvPr>
            <p:cNvPicPr>
              <a:picLocks noChangeAspect="1" noChangeArrowheads="1"/>
            </p:cNvPicPr>
            <p:nvPr/>
          </p:nvPicPr>
          <p:blipFill>
            <a:blip r:embed="rId11" cstate="print"/>
            <a:srcRect/>
            <a:stretch>
              <a:fillRect/>
            </a:stretch>
          </p:blipFill>
          <p:spPr bwMode="auto">
            <a:xfrm>
              <a:off x="3301850" y="1288042"/>
              <a:ext cx="513045" cy="513237"/>
            </a:xfrm>
            <a:prstGeom prst="rect">
              <a:avLst/>
            </a:prstGeom>
            <a:noFill/>
            <a:ln w="9525">
              <a:noFill/>
              <a:miter lim="800000"/>
              <a:headEnd/>
              <a:tailEnd/>
            </a:ln>
          </p:spPr>
        </p:pic>
        <p:pic>
          <p:nvPicPr>
            <p:cNvPr id="127" name="Picture 6" descr="http://www.ridelust.com/wp-content/uploads/ford-logo2.jpg">
              <a:extLst>
                <a:ext uri="{FF2B5EF4-FFF2-40B4-BE49-F238E27FC236}">
                  <a16:creationId xmlns:a16="http://schemas.microsoft.com/office/drawing/2014/main" id="{1EE124F6-B7F4-4EAC-BF12-DBBFA884986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76474" y="3826770"/>
              <a:ext cx="588066" cy="271758"/>
            </a:xfrm>
            <a:prstGeom prst="rect">
              <a:avLst/>
            </a:prstGeom>
            <a:noFill/>
            <a:ln w="9525">
              <a:noFill/>
              <a:miter lim="800000"/>
              <a:headEnd/>
              <a:tailEnd/>
            </a:ln>
          </p:spPr>
        </p:pic>
        <p:pic>
          <p:nvPicPr>
            <p:cNvPr id="128" name="Picture 23">
              <a:extLst>
                <a:ext uri="{FF2B5EF4-FFF2-40B4-BE49-F238E27FC236}">
                  <a16:creationId xmlns:a16="http://schemas.microsoft.com/office/drawing/2014/main" id="{0A7B5AD5-9892-4362-8F28-35285982C4E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30493" y="6037797"/>
              <a:ext cx="1072057" cy="234507"/>
            </a:xfrm>
            <a:prstGeom prst="rect">
              <a:avLst/>
            </a:prstGeom>
            <a:noFill/>
            <a:ln w="9525">
              <a:noFill/>
              <a:miter lim="800000"/>
              <a:headEnd/>
              <a:tailEnd/>
            </a:ln>
          </p:spPr>
        </p:pic>
        <p:pic>
          <p:nvPicPr>
            <p:cNvPr id="129" name="Picture 54">
              <a:extLst>
                <a:ext uri="{FF2B5EF4-FFF2-40B4-BE49-F238E27FC236}">
                  <a16:creationId xmlns:a16="http://schemas.microsoft.com/office/drawing/2014/main" id="{738AA105-BD93-47DB-B50E-87407BDB56FF}"/>
                </a:ext>
              </a:extLst>
            </p:cNvPr>
            <p:cNvPicPr>
              <a:picLocks noChangeAspect="1" noChangeArrowheads="1"/>
            </p:cNvPicPr>
            <p:nvPr/>
          </p:nvPicPr>
          <p:blipFill>
            <a:blip r:embed="rId14" cstate="print"/>
            <a:srcRect/>
            <a:stretch>
              <a:fillRect/>
            </a:stretch>
          </p:blipFill>
          <p:spPr bwMode="auto">
            <a:xfrm>
              <a:off x="2114547" y="1370994"/>
              <a:ext cx="438901" cy="461320"/>
            </a:xfrm>
            <a:prstGeom prst="rect">
              <a:avLst/>
            </a:prstGeom>
            <a:noFill/>
            <a:ln w="9525">
              <a:noFill/>
              <a:miter lim="800000"/>
              <a:headEnd/>
              <a:tailEnd/>
            </a:ln>
          </p:spPr>
        </p:pic>
        <p:pic>
          <p:nvPicPr>
            <p:cNvPr id="130" name="Picture 48" descr="fiat-chrysler-automobiles-logo.jpg">
              <a:extLst>
                <a:ext uri="{FF2B5EF4-FFF2-40B4-BE49-F238E27FC236}">
                  <a16:creationId xmlns:a16="http://schemas.microsoft.com/office/drawing/2014/main" id="{4E1D2B76-FB38-43A0-A41E-75065ADA0654}"/>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146287" y="2160151"/>
              <a:ext cx="845049" cy="366553"/>
            </a:xfrm>
            <a:prstGeom prst="rect">
              <a:avLst/>
            </a:prstGeom>
            <a:noFill/>
            <a:ln w="9525">
              <a:noFill/>
              <a:miter lim="800000"/>
              <a:headEnd/>
              <a:tailEnd/>
            </a:ln>
          </p:spPr>
        </p:pic>
        <p:pic>
          <p:nvPicPr>
            <p:cNvPr id="131" name="Grafik 35">
              <a:extLst>
                <a:ext uri="{FF2B5EF4-FFF2-40B4-BE49-F238E27FC236}">
                  <a16:creationId xmlns:a16="http://schemas.microsoft.com/office/drawing/2014/main" id="{E949E150-50E3-4ECF-BF77-CE490BA4D90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6206" y="2565887"/>
              <a:ext cx="831299" cy="513237"/>
            </a:xfrm>
            <a:prstGeom prst="rect">
              <a:avLst/>
            </a:prstGeom>
          </p:spPr>
        </p:pic>
        <p:cxnSp>
          <p:nvCxnSpPr>
            <p:cNvPr id="132" name="Gerader Verbinder 46">
              <a:extLst>
                <a:ext uri="{FF2B5EF4-FFF2-40B4-BE49-F238E27FC236}">
                  <a16:creationId xmlns:a16="http://schemas.microsoft.com/office/drawing/2014/main" id="{06596F4E-78CE-44C2-B2E6-820672FC3A9A}"/>
                </a:ext>
              </a:extLst>
            </p:cNvPr>
            <p:cNvCxnSpPr>
              <a:cxnSpLocks/>
            </p:cNvCxnSpPr>
            <p:nvPr/>
          </p:nvCxnSpPr>
          <p:spPr>
            <a:xfrm>
              <a:off x="1714326" y="2132756"/>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47">
              <a:extLst>
                <a:ext uri="{FF2B5EF4-FFF2-40B4-BE49-F238E27FC236}">
                  <a16:creationId xmlns:a16="http://schemas.microsoft.com/office/drawing/2014/main" id="{190E3A97-2453-4271-BCFB-67F4D8696BA0}"/>
                </a:ext>
              </a:extLst>
            </p:cNvPr>
            <p:cNvCxnSpPr>
              <a:cxnSpLocks/>
            </p:cNvCxnSpPr>
            <p:nvPr/>
          </p:nvCxnSpPr>
          <p:spPr>
            <a:xfrm>
              <a:off x="2975774" y="2132756"/>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48">
              <a:extLst>
                <a:ext uri="{FF2B5EF4-FFF2-40B4-BE49-F238E27FC236}">
                  <a16:creationId xmlns:a16="http://schemas.microsoft.com/office/drawing/2014/main" id="{D70C66D7-5DA7-46D4-A74B-7323AF4166C8}"/>
                </a:ext>
              </a:extLst>
            </p:cNvPr>
            <p:cNvCxnSpPr>
              <a:cxnSpLocks/>
            </p:cNvCxnSpPr>
            <p:nvPr/>
          </p:nvCxnSpPr>
          <p:spPr>
            <a:xfrm>
              <a:off x="4164146" y="2132756"/>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49">
              <a:extLst>
                <a:ext uri="{FF2B5EF4-FFF2-40B4-BE49-F238E27FC236}">
                  <a16:creationId xmlns:a16="http://schemas.microsoft.com/office/drawing/2014/main" id="{00C3F812-E3F9-4005-AE62-8F0C87705C03}"/>
                </a:ext>
              </a:extLst>
            </p:cNvPr>
            <p:cNvCxnSpPr>
              <a:cxnSpLocks/>
            </p:cNvCxnSpPr>
            <p:nvPr/>
          </p:nvCxnSpPr>
          <p:spPr>
            <a:xfrm>
              <a:off x="1714326" y="3068390"/>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50">
              <a:extLst>
                <a:ext uri="{FF2B5EF4-FFF2-40B4-BE49-F238E27FC236}">
                  <a16:creationId xmlns:a16="http://schemas.microsoft.com/office/drawing/2014/main" id="{050530AD-515E-4B38-957F-124B05EFF727}"/>
                </a:ext>
              </a:extLst>
            </p:cNvPr>
            <p:cNvCxnSpPr>
              <a:cxnSpLocks/>
            </p:cNvCxnSpPr>
            <p:nvPr/>
          </p:nvCxnSpPr>
          <p:spPr>
            <a:xfrm>
              <a:off x="2975774" y="3068390"/>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51">
              <a:extLst>
                <a:ext uri="{FF2B5EF4-FFF2-40B4-BE49-F238E27FC236}">
                  <a16:creationId xmlns:a16="http://schemas.microsoft.com/office/drawing/2014/main" id="{6F91EE47-72A5-400C-B399-888EBF9D4294}"/>
                </a:ext>
              </a:extLst>
            </p:cNvPr>
            <p:cNvCxnSpPr>
              <a:cxnSpLocks/>
            </p:cNvCxnSpPr>
            <p:nvPr/>
          </p:nvCxnSpPr>
          <p:spPr>
            <a:xfrm>
              <a:off x="4164146" y="3068390"/>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53">
              <a:extLst>
                <a:ext uri="{FF2B5EF4-FFF2-40B4-BE49-F238E27FC236}">
                  <a16:creationId xmlns:a16="http://schemas.microsoft.com/office/drawing/2014/main" id="{5C40FC34-CF43-4808-B8BE-C362C53A2E81}"/>
                </a:ext>
              </a:extLst>
            </p:cNvPr>
            <p:cNvCxnSpPr>
              <a:cxnSpLocks/>
            </p:cNvCxnSpPr>
            <p:nvPr/>
          </p:nvCxnSpPr>
          <p:spPr>
            <a:xfrm>
              <a:off x="1714326" y="3973034"/>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54">
              <a:extLst>
                <a:ext uri="{FF2B5EF4-FFF2-40B4-BE49-F238E27FC236}">
                  <a16:creationId xmlns:a16="http://schemas.microsoft.com/office/drawing/2014/main" id="{BCCC3149-2DF1-4E11-8492-F46D0CF196E8}"/>
                </a:ext>
              </a:extLst>
            </p:cNvPr>
            <p:cNvCxnSpPr>
              <a:cxnSpLocks/>
            </p:cNvCxnSpPr>
            <p:nvPr/>
          </p:nvCxnSpPr>
          <p:spPr>
            <a:xfrm>
              <a:off x="2975774" y="3973034"/>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68">
              <a:extLst>
                <a:ext uri="{FF2B5EF4-FFF2-40B4-BE49-F238E27FC236}">
                  <a16:creationId xmlns:a16="http://schemas.microsoft.com/office/drawing/2014/main" id="{C32C4EE0-666E-487F-8FE5-C70968131852}"/>
                </a:ext>
              </a:extLst>
            </p:cNvPr>
            <p:cNvCxnSpPr>
              <a:cxnSpLocks/>
            </p:cNvCxnSpPr>
            <p:nvPr/>
          </p:nvCxnSpPr>
          <p:spPr>
            <a:xfrm>
              <a:off x="4164146" y="3973034"/>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72">
              <a:extLst>
                <a:ext uri="{FF2B5EF4-FFF2-40B4-BE49-F238E27FC236}">
                  <a16:creationId xmlns:a16="http://schemas.microsoft.com/office/drawing/2014/main" id="{38B18997-20D7-423F-890B-8E2A4E34D024}"/>
                </a:ext>
              </a:extLst>
            </p:cNvPr>
            <p:cNvCxnSpPr>
              <a:cxnSpLocks/>
            </p:cNvCxnSpPr>
            <p:nvPr/>
          </p:nvCxnSpPr>
          <p:spPr>
            <a:xfrm>
              <a:off x="1714326" y="4859277"/>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r Verbinder 75">
              <a:extLst>
                <a:ext uri="{FF2B5EF4-FFF2-40B4-BE49-F238E27FC236}">
                  <a16:creationId xmlns:a16="http://schemas.microsoft.com/office/drawing/2014/main" id="{97647DA0-29E6-4282-85C4-A33F98B92C30}"/>
                </a:ext>
              </a:extLst>
            </p:cNvPr>
            <p:cNvCxnSpPr>
              <a:cxnSpLocks/>
            </p:cNvCxnSpPr>
            <p:nvPr/>
          </p:nvCxnSpPr>
          <p:spPr>
            <a:xfrm>
              <a:off x="2975774" y="4859277"/>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77">
              <a:extLst>
                <a:ext uri="{FF2B5EF4-FFF2-40B4-BE49-F238E27FC236}">
                  <a16:creationId xmlns:a16="http://schemas.microsoft.com/office/drawing/2014/main" id="{27607BCE-BE79-490E-AC39-5152834FBCE1}"/>
                </a:ext>
              </a:extLst>
            </p:cNvPr>
            <p:cNvCxnSpPr>
              <a:cxnSpLocks/>
            </p:cNvCxnSpPr>
            <p:nvPr/>
          </p:nvCxnSpPr>
          <p:spPr>
            <a:xfrm>
              <a:off x="4164146" y="4859277"/>
              <a:ext cx="0" cy="7883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44" name="Picture 6" descr="http://www.seeklogo.com/images/A/ashok_leyland-logo-E3FEA1346B-seeklogo.com.gif">
              <a:extLst>
                <a:ext uri="{FF2B5EF4-FFF2-40B4-BE49-F238E27FC236}">
                  <a16:creationId xmlns:a16="http://schemas.microsoft.com/office/drawing/2014/main" id="{D8B7A18D-9BEA-4BDA-8742-2597EF1FED6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971913" y="2071130"/>
              <a:ext cx="734407" cy="74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44">
              <a:extLst>
                <a:ext uri="{FF2B5EF4-FFF2-40B4-BE49-F238E27FC236}">
                  <a16:creationId xmlns:a16="http://schemas.microsoft.com/office/drawing/2014/main" id="{87E26656-0D20-4A5C-8791-556666EF37E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932412" y="4672457"/>
              <a:ext cx="857988" cy="491094"/>
            </a:xfrm>
            <a:prstGeom prst="rect">
              <a:avLst/>
            </a:prstGeom>
          </p:spPr>
        </p:pic>
        <p:pic>
          <p:nvPicPr>
            <p:cNvPr id="146" name="Picture 60">
              <a:extLst>
                <a:ext uri="{FF2B5EF4-FFF2-40B4-BE49-F238E27FC236}">
                  <a16:creationId xmlns:a16="http://schemas.microsoft.com/office/drawing/2014/main" id="{18B03C9D-A88C-4AB8-AD64-856865464990}"/>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898018" y="3001875"/>
              <a:ext cx="859155" cy="4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73" descr="sml isuzu">
              <a:extLst>
                <a:ext uri="{FF2B5EF4-FFF2-40B4-BE49-F238E27FC236}">
                  <a16:creationId xmlns:a16="http://schemas.microsoft.com/office/drawing/2014/main" id="{AC76DF5A-A6AD-406D-8394-116D3CB65A30}"/>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955779" y="4165862"/>
              <a:ext cx="781732" cy="4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5">
              <a:extLst>
                <a:ext uri="{FF2B5EF4-FFF2-40B4-BE49-F238E27FC236}">
                  <a16:creationId xmlns:a16="http://schemas.microsoft.com/office/drawing/2014/main" id="{90EFE0AF-E375-493C-A8A8-E9B9FAF3A0C2}"/>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835378" y="5266158"/>
              <a:ext cx="693396" cy="7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9" name="Picture 76">
              <a:extLst>
                <a:ext uri="{FF2B5EF4-FFF2-40B4-BE49-F238E27FC236}">
                  <a16:creationId xmlns:a16="http://schemas.microsoft.com/office/drawing/2014/main" id="{7470E936-38C1-4D63-8CF3-63ED57704B7D}"/>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51354" y="1380563"/>
              <a:ext cx="916968" cy="43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12">
              <a:extLst>
                <a:ext uri="{FF2B5EF4-FFF2-40B4-BE49-F238E27FC236}">
                  <a16:creationId xmlns:a16="http://schemas.microsoft.com/office/drawing/2014/main" id="{52D3DDCF-2C64-4EB1-819F-E34631796021}"/>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81163" y="2060216"/>
              <a:ext cx="916968" cy="28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48">
              <a:extLst>
                <a:ext uri="{FF2B5EF4-FFF2-40B4-BE49-F238E27FC236}">
                  <a16:creationId xmlns:a16="http://schemas.microsoft.com/office/drawing/2014/main" id="{698E9BD6-2AA6-4166-90F6-349388087FA9}"/>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266719" y="2170778"/>
              <a:ext cx="773113" cy="39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a:extLst>
                <a:ext uri="{FF2B5EF4-FFF2-40B4-BE49-F238E27FC236}">
                  <a16:creationId xmlns:a16="http://schemas.microsoft.com/office/drawing/2014/main" id="{C36BE8B7-F6D8-41CC-88E9-52265861182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326618" y="2679931"/>
              <a:ext cx="621866" cy="558259"/>
            </a:xfrm>
            <a:prstGeom prst="rect">
              <a:avLst/>
            </a:prstGeom>
          </p:spPr>
        </p:pic>
        <p:pic>
          <p:nvPicPr>
            <p:cNvPr id="199" name="Picture 54">
              <a:extLst>
                <a:ext uri="{FF2B5EF4-FFF2-40B4-BE49-F238E27FC236}">
                  <a16:creationId xmlns:a16="http://schemas.microsoft.com/office/drawing/2014/main" id="{8950AC63-F19D-484B-A2C5-1719EB8FAE02}"/>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4267145" y="3311216"/>
              <a:ext cx="681339" cy="56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44">
              <a:extLst>
                <a:ext uri="{FF2B5EF4-FFF2-40B4-BE49-F238E27FC236}">
                  <a16:creationId xmlns:a16="http://schemas.microsoft.com/office/drawing/2014/main" id="{4CF67D7D-9755-4909-9756-FCF2216BBB20}"/>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4355563" y="5166228"/>
              <a:ext cx="526244" cy="56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200">
              <a:extLst>
                <a:ext uri="{FF2B5EF4-FFF2-40B4-BE49-F238E27FC236}">
                  <a16:creationId xmlns:a16="http://schemas.microsoft.com/office/drawing/2014/main" id="{8BEF923A-4002-4ABF-A53E-9D9FC07A5644}"/>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307856" y="5818772"/>
              <a:ext cx="543886" cy="655704"/>
            </a:xfrm>
            <a:prstGeom prst="rect">
              <a:avLst/>
            </a:prstGeom>
          </p:spPr>
        </p:pic>
        <p:pic>
          <p:nvPicPr>
            <p:cNvPr id="202" name="Picture 47">
              <a:extLst>
                <a:ext uri="{FF2B5EF4-FFF2-40B4-BE49-F238E27FC236}">
                  <a16:creationId xmlns:a16="http://schemas.microsoft.com/office/drawing/2014/main" id="{C9E9C9F1-4476-4B09-9FE3-7F20E31187AD}"/>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3264563" y="5451705"/>
              <a:ext cx="586896" cy="5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a:extLst>
                <a:ext uri="{FF2B5EF4-FFF2-40B4-BE49-F238E27FC236}">
                  <a16:creationId xmlns:a16="http://schemas.microsoft.com/office/drawing/2014/main" id="{CD2D2E2B-109A-434C-8E26-D67B2EF4753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280887" y="4870820"/>
              <a:ext cx="534008" cy="446869"/>
            </a:xfrm>
            <a:prstGeom prst="rect">
              <a:avLst/>
            </a:prstGeom>
          </p:spPr>
        </p:pic>
        <p:pic>
          <p:nvPicPr>
            <p:cNvPr id="204" name="Picture 203">
              <a:extLst>
                <a:ext uri="{FF2B5EF4-FFF2-40B4-BE49-F238E27FC236}">
                  <a16:creationId xmlns:a16="http://schemas.microsoft.com/office/drawing/2014/main" id="{491DEC0C-B753-47EC-B149-22BBFF7022C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133019" y="3582036"/>
              <a:ext cx="802785" cy="274437"/>
            </a:xfrm>
            <a:prstGeom prst="rect">
              <a:avLst/>
            </a:prstGeom>
          </p:spPr>
        </p:pic>
        <p:pic>
          <p:nvPicPr>
            <p:cNvPr id="205" name="Picture 204">
              <a:extLst>
                <a:ext uri="{FF2B5EF4-FFF2-40B4-BE49-F238E27FC236}">
                  <a16:creationId xmlns:a16="http://schemas.microsoft.com/office/drawing/2014/main" id="{4DF9C926-4354-46A4-86AD-B58125A8E3CA}"/>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196387" y="2658601"/>
              <a:ext cx="636790" cy="652643"/>
            </a:xfrm>
            <a:prstGeom prst="rect">
              <a:avLst/>
            </a:prstGeom>
          </p:spPr>
        </p:pic>
        <p:pic>
          <p:nvPicPr>
            <p:cNvPr id="206" name="Picture 205">
              <a:extLst>
                <a:ext uri="{FF2B5EF4-FFF2-40B4-BE49-F238E27FC236}">
                  <a16:creationId xmlns:a16="http://schemas.microsoft.com/office/drawing/2014/main" id="{CCC820CA-AD3F-46BA-8E83-7FD8E354C8C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286920" y="1271499"/>
              <a:ext cx="549179" cy="611096"/>
            </a:xfrm>
            <a:prstGeom prst="rect">
              <a:avLst/>
            </a:prstGeom>
          </p:spPr>
        </p:pic>
        <p:pic>
          <p:nvPicPr>
            <p:cNvPr id="207" name="Picture 206">
              <a:extLst>
                <a:ext uri="{FF2B5EF4-FFF2-40B4-BE49-F238E27FC236}">
                  <a16:creationId xmlns:a16="http://schemas.microsoft.com/office/drawing/2014/main" id="{1FE02D37-57E7-486E-8169-5454FF988AE3}"/>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94823" y="3240727"/>
              <a:ext cx="724941" cy="435588"/>
            </a:xfrm>
            <a:prstGeom prst="rect">
              <a:avLst/>
            </a:prstGeom>
          </p:spPr>
        </p:pic>
        <p:pic>
          <p:nvPicPr>
            <p:cNvPr id="208" name="Picture 207">
              <a:extLst>
                <a:ext uri="{FF2B5EF4-FFF2-40B4-BE49-F238E27FC236}">
                  <a16:creationId xmlns:a16="http://schemas.microsoft.com/office/drawing/2014/main" id="{2CC2F86F-4EB4-478A-AC5D-59791EAD8DA0}"/>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93574" y="4213832"/>
              <a:ext cx="916968" cy="353563"/>
            </a:xfrm>
            <a:prstGeom prst="rect">
              <a:avLst/>
            </a:prstGeom>
          </p:spPr>
        </p:pic>
        <p:pic>
          <p:nvPicPr>
            <p:cNvPr id="209" name="Picture 208">
              <a:extLst>
                <a:ext uri="{FF2B5EF4-FFF2-40B4-BE49-F238E27FC236}">
                  <a16:creationId xmlns:a16="http://schemas.microsoft.com/office/drawing/2014/main" id="{BB95D300-955D-43D5-9542-2159B7CC8F38}"/>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3237057" y="4111838"/>
              <a:ext cx="632684" cy="504614"/>
            </a:xfrm>
            <a:prstGeom prst="rect">
              <a:avLst/>
            </a:prstGeom>
          </p:spPr>
        </p:pic>
        <p:pic>
          <p:nvPicPr>
            <p:cNvPr id="210" name="Picture 209">
              <a:extLst>
                <a:ext uri="{FF2B5EF4-FFF2-40B4-BE49-F238E27FC236}">
                  <a16:creationId xmlns:a16="http://schemas.microsoft.com/office/drawing/2014/main" id="{F2605BC0-8955-479C-970D-1F11E3FD4F9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310861" y="3936128"/>
              <a:ext cx="605277" cy="562420"/>
            </a:xfrm>
            <a:prstGeom prst="rect">
              <a:avLst/>
            </a:prstGeom>
          </p:spPr>
        </p:pic>
        <p:pic>
          <p:nvPicPr>
            <p:cNvPr id="211" name="Picture 210">
              <a:extLst>
                <a:ext uri="{FF2B5EF4-FFF2-40B4-BE49-F238E27FC236}">
                  <a16:creationId xmlns:a16="http://schemas.microsoft.com/office/drawing/2014/main" id="{0E19D3AF-8785-4AE6-BAF5-DFDEF636B58D}"/>
                </a:ext>
              </a:extLst>
            </p:cNvPr>
            <p:cNvPicPr>
              <a:picLocks noChangeAspect="1"/>
            </p:cNvPicPr>
            <p:nvPr/>
          </p:nvPicPr>
          <p:blipFill>
            <a:blip r:embed="rId38"/>
            <a:stretch>
              <a:fillRect/>
            </a:stretch>
          </p:blipFill>
          <p:spPr>
            <a:xfrm>
              <a:off x="4191539" y="4699491"/>
              <a:ext cx="745952" cy="394318"/>
            </a:xfrm>
            <a:prstGeom prst="rect">
              <a:avLst/>
            </a:prstGeom>
          </p:spPr>
        </p:pic>
        <p:pic>
          <p:nvPicPr>
            <p:cNvPr id="212" name="Picture 211">
              <a:extLst>
                <a:ext uri="{FF2B5EF4-FFF2-40B4-BE49-F238E27FC236}">
                  <a16:creationId xmlns:a16="http://schemas.microsoft.com/office/drawing/2014/main" id="{7012A862-3428-4DEE-95ED-7E986B37530B}"/>
                </a:ext>
              </a:extLst>
            </p:cNvPr>
            <p:cNvPicPr>
              <a:picLocks noChangeAspect="1"/>
            </p:cNvPicPr>
            <p:nvPr/>
          </p:nvPicPr>
          <p:blipFill>
            <a:blip r:embed="rId39"/>
            <a:stretch>
              <a:fillRect/>
            </a:stretch>
          </p:blipFill>
          <p:spPr>
            <a:xfrm>
              <a:off x="3036409" y="6200386"/>
              <a:ext cx="1078631" cy="241144"/>
            </a:xfrm>
            <a:prstGeom prst="rect">
              <a:avLst/>
            </a:prstGeom>
          </p:spPr>
        </p:pic>
        <p:pic>
          <p:nvPicPr>
            <p:cNvPr id="213" name="Picture 212">
              <a:extLst>
                <a:ext uri="{FF2B5EF4-FFF2-40B4-BE49-F238E27FC236}">
                  <a16:creationId xmlns:a16="http://schemas.microsoft.com/office/drawing/2014/main" id="{BB38CCBE-C9FD-46E4-97C5-D80944496B6A}"/>
                </a:ext>
              </a:extLst>
            </p:cNvPr>
            <p:cNvPicPr>
              <a:picLocks noChangeAspect="1"/>
            </p:cNvPicPr>
            <p:nvPr/>
          </p:nvPicPr>
          <p:blipFill>
            <a:blip r:embed="rId40"/>
            <a:stretch>
              <a:fillRect/>
            </a:stretch>
          </p:blipFill>
          <p:spPr>
            <a:xfrm>
              <a:off x="734670" y="4666559"/>
              <a:ext cx="779299" cy="489382"/>
            </a:xfrm>
            <a:prstGeom prst="rect">
              <a:avLst/>
            </a:prstGeom>
          </p:spPr>
        </p:pic>
        <p:pic>
          <p:nvPicPr>
            <p:cNvPr id="214" name="Picture 213">
              <a:extLst>
                <a:ext uri="{FF2B5EF4-FFF2-40B4-BE49-F238E27FC236}">
                  <a16:creationId xmlns:a16="http://schemas.microsoft.com/office/drawing/2014/main" id="{52C2A6F1-7DCA-4F35-9D24-2B9303725005}"/>
                </a:ext>
              </a:extLst>
            </p:cNvPr>
            <p:cNvPicPr>
              <a:picLocks noChangeAspect="1"/>
            </p:cNvPicPr>
            <p:nvPr/>
          </p:nvPicPr>
          <p:blipFill>
            <a:blip r:embed="rId41"/>
            <a:stretch>
              <a:fillRect/>
            </a:stretch>
          </p:blipFill>
          <p:spPr>
            <a:xfrm>
              <a:off x="2016041" y="5328333"/>
              <a:ext cx="737326" cy="468143"/>
            </a:xfrm>
            <a:prstGeom prst="rect">
              <a:avLst/>
            </a:prstGeom>
          </p:spPr>
        </p:pic>
        <p:pic>
          <p:nvPicPr>
            <p:cNvPr id="3" name="Picture 2">
              <a:extLst>
                <a:ext uri="{FF2B5EF4-FFF2-40B4-BE49-F238E27FC236}">
                  <a16:creationId xmlns:a16="http://schemas.microsoft.com/office/drawing/2014/main" id="{C7B74D9B-EBAE-44B1-907F-7ADF536AA303}"/>
                </a:ext>
              </a:extLst>
            </p:cNvPr>
            <p:cNvPicPr>
              <a:picLocks noChangeAspect="1"/>
            </p:cNvPicPr>
            <p:nvPr/>
          </p:nvPicPr>
          <p:blipFill>
            <a:blip r:embed="rId42"/>
            <a:stretch>
              <a:fillRect/>
            </a:stretch>
          </p:blipFill>
          <p:spPr>
            <a:xfrm>
              <a:off x="1861273" y="6141536"/>
              <a:ext cx="945465" cy="237339"/>
            </a:xfrm>
            <a:prstGeom prst="rect">
              <a:avLst/>
            </a:prstGeom>
          </p:spPr>
        </p:pic>
      </p:grpSp>
    </p:spTree>
    <p:extLst>
      <p:ext uri="{BB962C8B-B14F-4D97-AF65-F5344CB8AC3E}">
        <p14:creationId xmlns:p14="http://schemas.microsoft.com/office/powerpoint/2010/main" val="1483788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79944D7-164F-45B0-BBBD-BFB26B5C7F8B}"/>
              </a:ext>
            </a:extLst>
          </p:cNvPr>
          <p:cNvSpPr>
            <a:spLocks noGrp="1"/>
          </p:cNvSpPr>
          <p:nvPr>
            <p:ph type="title"/>
          </p:nvPr>
        </p:nvSpPr>
        <p:spPr>
          <a:xfrm>
            <a:off x="639283" y="0"/>
            <a:ext cx="10945480" cy="1024128"/>
          </a:xfrm>
        </p:spPr>
        <p:txBody>
          <a:bodyPr/>
          <a:lstStyle/>
          <a:p>
            <a:r>
              <a:rPr lang="en-US" dirty="0"/>
              <a:t>Revenue mix by Market segment</a:t>
            </a:r>
          </a:p>
        </p:txBody>
      </p:sp>
      <p:sp>
        <p:nvSpPr>
          <p:cNvPr id="14" name="Slide Number Placeholder 3">
            <a:extLst>
              <a:ext uri="{FF2B5EF4-FFF2-40B4-BE49-F238E27FC236}">
                <a16:creationId xmlns:a16="http://schemas.microsoft.com/office/drawing/2014/main" id="{82A61877-00DD-4326-BF6D-E4F8A3EB140D}"/>
              </a:ext>
            </a:extLst>
          </p:cNvPr>
          <p:cNvSpPr>
            <a:spLocks noGrp="1"/>
          </p:cNvSpPr>
          <p:nvPr>
            <p:ph type="sldNum" sz="quarter" idx="4"/>
          </p:nvPr>
        </p:nvSpPr>
        <p:spPr>
          <a:xfrm>
            <a:off x="11584763" y="6551890"/>
            <a:ext cx="611397" cy="295950"/>
          </a:xfrm>
        </p:spPr>
        <p:txBody>
          <a:bodyPr/>
          <a:lstStyle/>
          <a:p>
            <a:pPr>
              <a:defRPr/>
            </a:pPr>
            <a:fld id="{FEA2E03D-9F5B-5343-B21F-62525800774A}" type="slidenum">
              <a:rPr lang="en-US" smtClean="0"/>
              <a:pPr>
                <a:defRPr/>
              </a:pPr>
              <a:t>9</a:t>
            </a:fld>
            <a:endParaRPr lang="en-US" dirty="0"/>
          </a:p>
        </p:txBody>
      </p:sp>
      <p:sp>
        <p:nvSpPr>
          <p:cNvPr id="16" name="TextBox 15">
            <a:extLst>
              <a:ext uri="{FF2B5EF4-FFF2-40B4-BE49-F238E27FC236}">
                <a16:creationId xmlns:a16="http://schemas.microsoft.com/office/drawing/2014/main" id="{0D914B83-35A1-4CD2-962C-0CB12F521F9F}"/>
              </a:ext>
            </a:extLst>
          </p:cNvPr>
          <p:cNvSpPr txBox="1"/>
          <p:nvPr/>
        </p:nvSpPr>
        <p:spPr>
          <a:xfrm>
            <a:off x="1604559" y="1116975"/>
            <a:ext cx="3082248" cy="369332"/>
          </a:xfrm>
          <a:prstGeom prst="rect">
            <a:avLst/>
          </a:prstGeom>
          <a:noFill/>
        </p:spPr>
        <p:txBody>
          <a:bodyPr wrap="square" rtlCol="0">
            <a:spAutoFit/>
          </a:bodyPr>
          <a:lstStyle/>
          <a:p>
            <a:r>
              <a:rPr lang="en-US" b="1" dirty="0"/>
              <a:t>Revenue split by market</a:t>
            </a:r>
          </a:p>
        </p:txBody>
      </p:sp>
      <p:sp>
        <p:nvSpPr>
          <p:cNvPr id="18" name="TextBox 17">
            <a:extLst>
              <a:ext uri="{FF2B5EF4-FFF2-40B4-BE49-F238E27FC236}">
                <a16:creationId xmlns:a16="http://schemas.microsoft.com/office/drawing/2014/main" id="{4B33B777-CEF4-4A1A-8647-4565D84ADFE4}"/>
              </a:ext>
            </a:extLst>
          </p:cNvPr>
          <p:cNvSpPr txBox="1"/>
          <p:nvPr/>
        </p:nvSpPr>
        <p:spPr>
          <a:xfrm>
            <a:off x="7834085" y="1077411"/>
            <a:ext cx="3082248" cy="369332"/>
          </a:xfrm>
          <a:prstGeom prst="rect">
            <a:avLst/>
          </a:prstGeom>
          <a:noFill/>
        </p:spPr>
        <p:txBody>
          <a:bodyPr wrap="square" rtlCol="0">
            <a:spAutoFit/>
          </a:bodyPr>
          <a:lstStyle/>
          <a:p>
            <a:r>
              <a:rPr lang="en-US" b="1" dirty="0"/>
              <a:t>Revenue split by Segment</a:t>
            </a:r>
          </a:p>
        </p:txBody>
      </p:sp>
      <p:sp>
        <p:nvSpPr>
          <p:cNvPr id="19" name="Content Placeholder 1">
            <a:extLst>
              <a:ext uri="{FF2B5EF4-FFF2-40B4-BE49-F238E27FC236}">
                <a16:creationId xmlns:a16="http://schemas.microsoft.com/office/drawing/2014/main" id="{D7C07823-5AB1-4271-BC61-DD299689D20A}"/>
              </a:ext>
            </a:extLst>
          </p:cNvPr>
          <p:cNvSpPr txBox="1">
            <a:spLocks/>
          </p:cNvSpPr>
          <p:nvPr/>
        </p:nvSpPr>
        <p:spPr>
          <a:xfrm>
            <a:off x="223748" y="5362288"/>
            <a:ext cx="5438659" cy="1183128"/>
          </a:xfrm>
          <a:prstGeom prst="rect">
            <a:avLst/>
          </a:prstGeom>
        </p:spPr>
        <p:txBody>
          <a:bodyPr/>
          <a:lstStyle>
            <a:lvl1pPr marL="210741" indent="-210741" algn="l" defTabSz="342900" rtl="0" eaLnBrk="1" latinLnBrk="0" hangingPunct="1">
              <a:spcBef>
                <a:spcPct val="20000"/>
              </a:spcBef>
              <a:buClr>
                <a:schemeClr val="accent5"/>
              </a:buClr>
              <a:buSzPct val="110000"/>
              <a:buFont typeface="Arial"/>
              <a:buChar char="•"/>
              <a:defRPr sz="2200" b="0" kern="1200">
                <a:solidFill>
                  <a:schemeClr val="tx1"/>
                </a:solidFill>
                <a:latin typeface="+mn-lt"/>
                <a:ea typeface="+mn-ea"/>
                <a:cs typeface="+mn-cs"/>
              </a:defRPr>
            </a:lvl1pPr>
            <a:lvl2pPr marL="557213" indent="-214313" algn="l" defTabSz="342900" rtl="0" eaLnBrk="1" latinLnBrk="0" hangingPunct="1">
              <a:spcBef>
                <a:spcPct val="20000"/>
              </a:spcBef>
              <a:buClr>
                <a:schemeClr val="accent5"/>
              </a:buClr>
              <a:buFont typeface="Arial"/>
              <a:buChar char="–"/>
              <a:defRPr sz="1800" kern="1200">
                <a:solidFill>
                  <a:schemeClr val="tx1"/>
                </a:solidFill>
                <a:latin typeface="+mn-lt"/>
                <a:ea typeface="+mn-ea"/>
                <a:cs typeface="+mn-cs"/>
              </a:defRPr>
            </a:lvl2pPr>
            <a:lvl3pPr marL="857250" indent="-128588" algn="l" defTabSz="342900" rtl="0" eaLnBrk="1" latinLnBrk="0" hangingPunct="1">
              <a:spcBef>
                <a:spcPct val="20000"/>
              </a:spcBef>
              <a:buClr>
                <a:schemeClr val="accent5"/>
              </a:buClr>
              <a:buSzPct val="110000"/>
              <a:buFont typeface="Arial"/>
              <a:buChar char="•"/>
              <a:defRPr sz="1600" kern="1200">
                <a:solidFill>
                  <a:schemeClr val="tx1"/>
                </a:solidFill>
                <a:latin typeface="+mn-lt"/>
                <a:ea typeface="+mn-ea"/>
                <a:cs typeface="+mn-cs"/>
              </a:defRPr>
            </a:lvl3pPr>
            <a:lvl4pPr marL="1200150" indent="-171450" algn="l" defTabSz="342900" rtl="0" eaLnBrk="1" latinLnBrk="0" hangingPunct="1">
              <a:spcBef>
                <a:spcPct val="20000"/>
              </a:spcBef>
              <a:buClr>
                <a:schemeClr val="accent5"/>
              </a:buClr>
              <a:buFont typeface="Arial"/>
              <a:buChar char="–"/>
              <a:defRPr sz="1200" kern="1200">
                <a:solidFill>
                  <a:schemeClr val="tx1"/>
                </a:solidFill>
                <a:latin typeface="+mn-lt"/>
                <a:ea typeface="+mn-ea"/>
                <a:cs typeface="+mn-cs"/>
              </a:defRPr>
            </a:lvl4pPr>
            <a:lvl5pPr marL="1543050" indent="-133350" algn="l" defTabSz="342900" rtl="0" eaLnBrk="1" latinLnBrk="0" hangingPunct="1">
              <a:spcBef>
                <a:spcPct val="20000"/>
              </a:spcBef>
              <a:buClr>
                <a:schemeClr val="accent5"/>
              </a:buClr>
              <a:buSzPct val="110000"/>
              <a:buFont typeface="Arial"/>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71450" indent="-171450">
              <a:buClr>
                <a:schemeClr val="tx1"/>
              </a:buClr>
              <a:buFont typeface="Wingdings" panose="05000000000000000000" pitchFamily="2" charset="2"/>
              <a:buChar char="§"/>
            </a:pPr>
            <a:r>
              <a:rPr lang="en-US" sz="1200" dirty="0"/>
              <a:t>Overall revenue diversified in all market segment</a:t>
            </a:r>
          </a:p>
          <a:p>
            <a:pPr marL="171450" indent="-171450">
              <a:buClr>
                <a:schemeClr val="tx1"/>
              </a:buClr>
              <a:buFont typeface="Wingdings" panose="05000000000000000000" pitchFamily="2" charset="2"/>
              <a:buChar char="§"/>
            </a:pPr>
            <a:r>
              <a:rPr lang="en-US" sz="1200" dirty="0"/>
              <a:t>Serving to all major OEMs in various segment</a:t>
            </a:r>
          </a:p>
          <a:p>
            <a:pPr marL="171450" indent="-171450">
              <a:buClr>
                <a:schemeClr val="tx1"/>
              </a:buClr>
              <a:buFont typeface="Wingdings" panose="05000000000000000000" pitchFamily="2" charset="2"/>
              <a:buChar char="§"/>
            </a:pPr>
            <a:r>
              <a:rPr lang="en-US" sz="1200" dirty="0"/>
              <a:t>Revenue : FY 2021-22</a:t>
            </a:r>
          </a:p>
          <a:p>
            <a:pPr marL="171450" indent="-171450">
              <a:buClr>
                <a:schemeClr val="tx1"/>
              </a:buClr>
              <a:buFont typeface="Wingdings" panose="05000000000000000000" pitchFamily="2" charset="2"/>
              <a:buChar char="§"/>
            </a:pPr>
            <a:r>
              <a:rPr lang="en-US" sz="1200" dirty="0"/>
              <a:t>For the Q1 the export share has reduced to 9% because of European situation and slow down in US Aftermarket</a:t>
            </a:r>
          </a:p>
        </p:txBody>
      </p:sp>
      <p:sp>
        <p:nvSpPr>
          <p:cNvPr id="20" name="TextBox 19">
            <a:extLst>
              <a:ext uri="{FF2B5EF4-FFF2-40B4-BE49-F238E27FC236}">
                <a16:creationId xmlns:a16="http://schemas.microsoft.com/office/drawing/2014/main" id="{30CF5489-C7A6-48B4-B308-562E34AED013}"/>
              </a:ext>
            </a:extLst>
          </p:cNvPr>
          <p:cNvSpPr txBox="1"/>
          <p:nvPr/>
        </p:nvSpPr>
        <p:spPr>
          <a:xfrm>
            <a:off x="6701112" y="5684139"/>
            <a:ext cx="4883651" cy="646331"/>
          </a:xfrm>
          <a:prstGeom prst="rect">
            <a:avLst/>
          </a:prstGeom>
          <a:noFill/>
        </p:spPr>
        <p:txBody>
          <a:bodyPr wrap="square" rtlCol="0">
            <a:spAutoFit/>
          </a:bodyPr>
          <a:lstStyle/>
          <a:p>
            <a:pPr marL="171450" indent="-171450">
              <a:buFont typeface="Wingdings" panose="05000000000000000000" pitchFamily="2" charset="2"/>
              <a:buChar char="§"/>
            </a:pPr>
            <a:r>
              <a:rPr lang="en-US" sz="1200" dirty="0"/>
              <a:t>Revenue : FY 2021-22 </a:t>
            </a:r>
          </a:p>
          <a:p>
            <a:pPr marL="171450" indent="-171450">
              <a:buFont typeface="Wingdings" panose="05000000000000000000" pitchFamily="2" charset="2"/>
              <a:buChar char="§"/>
            </a:pPr>
            <a:r>
              <a:rPr lang="en-US" sz="1200" dirty="0"/>
              <a:t>60% revenue from non-OE PV and 2Wh</a:t>
            </a:r>
          </a:p>
          <a:p>
            <a:pPr marL="171450" indent="-171450">
              <a:buFont typeface="Wingdings" panose="05000000000000000000" pitchFamily="2" charset="2"/>
              <a:buChar char="§"/>
            </a:pPr>
            <a:r>
              <a:rPr lang="en-US" sz="1200" dirty="0"/>
              <a:t>Commercial Truck and Off-Highway (CTOH)</a:t>
            </a:r>
          </a:p>
        </p:txBody>
      </p:sp>
      <p:grpSp>
        <p:nvGrpSpPr>
          <p:cNvPr id="21" name="Group 20">
            <a:extLst>
              <a:ext uri="{FF2B5EF4-FFF2-40B4-BE49-F238E27FC236}">
                <a16:creationId xmlns:a16="http://schemas.microsoft.com/office/drawing/2014/main" id="{F6A8327E-1994-44F6-8706-6865E7A4E116}"/>
              </a:ext>
            </a:extLst>
          </p:cNvPr>
          <p:cNvGrpSpPr/>
          <p:nvPr/>
        </p:nvGrpSpPr>
        <p:grpSpPr>
          <a:xfrm>
            <a:off x="6440032" y="1500026"/>
            <a:ext cx="522160" cy="5034079"/>
            <a:chOff x="7149548" y="879376"/>
            <a:chExt cx="522160" cy="5537487"/>
          </a:xfrm>
        </p:grpSpPr>
        <p:cxnSp>
          <p:nvCxnSpPr>
            <p:cNvPr id="22" name="Straight Connector 21">
              <a:extLst>
                <a:ext uri="{FF2B5EF4-FFF2-40B4-BE49-F238E27FC236}">
                  <a16:creationId xmlns:a16="http://schemas.microsoft.com/office/drawing/2014/main" id="{11AE4B4B-B4F3-4AEF-9E79-9C39B55DF64D}"/>
                </a:ext>
              </a:extLst>
            </p:cNvPr>
            <p:cNvCxnSpPr/>
            <p:nvPr/>
          </p:nvCxnSpPr>
          <p:spPr>
            <a:xfrm>
              <a:off x="7149548" y="879376"/>
              <a:ext cx="0" cy="3287748"/>
            </a:xfrm>
            <a:prstGeom prst="line">
              <a:avLst/>
            </a:prstGeom>
            <a:ln w="285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A5E2BC0-B3A6-4576-B38B-974CA04D5FEE}"/>
                </a:ext>
              </a:extLst>
            </p:cNvPr>
            <p:cNvCxnSpPr/>
            <p:nvPr/>
          </p:nvCxnSpPr>
          <p:spPr>
            <a:xfrm>
              <a:off x="7162800" y="4561015"/>
              <a:ext cx="0" cy="1855848"/>
            </a:xfrm>
            <a:prstGeom prst="line">
              <a:avLst/>
            </a:prstGeom>
            <a:ln w="285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85A5CAE-43F5-4EE3-9BDA-37F74CDE15BB}"/>
                </a:ext>
              </a:extLst>
            </p:cNvPr>
            <p:cNvCxnSpPr/>
            <p:nvPr/>
          </p:nvCxnSpPr>
          <p:spPr>
            <a:xfrm flipV="1">
              <a:off x="7152861" y="4141305"/>
              <a:ext cx="491067" cy="8548"/>
            </a:xfrm>
            <a:prstGeom prst="line">
              <a:avLst/>
            </a:prstGeom>
            <a:ln w="285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E312B03-123E-456B-99BD-03377B7172EB}"/>
                </a:ext>
              </a:extLst>
            </p:cNvPr>
            <p:cNvCxnSpPr>
              <a:cxnSpLocks/>
            </p:cNvCxnSpPr>
            <p:nvPr/>
          </p:nvCxnSpPr>
          <p:spPr>
            <a:xfrm flipV="1">
              <a:off x="7180640" y="4141871"/>
              <a:ext cx="491068" cy="429258"/>
            </a:xfrm>
            <a:prstGeom prst="line">
              <a:avLst/>
            </a:prstGeom>
            <a:ln w="285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6" name="Chart 25">
            <a:extLst>
              <a:ext uri="{FF2B5EF4-FFF2-40B4-BE49-F238E27FC236}">
                <a16:creationId xmlns:a16="http://schemas.microsoft.com/office/drawing/2014/main" id="{D27DE0D4-3FC4-4242-A224-F91DB8890EBA}"/>
              </a:ext>
            </a:extLst>
          </p:cNvPr>
          <p:cNvGraphicFramePr/>
          <p:nvPr/>
        </p:nvGraphicFramePr>
        <p:xfrm>
          <a:off x="366329" y="1688143"/>
          <a:ext cx="5872250" cy="31588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3C5E9385-A960-45FA-BBC7-22FC5AEE407A}"/>
              </a:ext>
            </a:extLst>
          </p:cNvPr>
          <p:cNvGraphicFramePr/>
          <p:nvPr/>
        </p:nvGraphicFramePr>
        <p:xfrm>
          <a:off x="6562899" y="1715787"/>
          <a:ext cx="5108539" cy="345677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B67B0040-9431-4677-9F05-2B0025D1B769}"/>
              </a:ext>
            </a:extLst>
          </p:cNvPr>
          <p:cNvSpPr txBox="1"/>
          <p:nvPr/>
        </p:nvSpPr>
        <p:spPr>
          <a:xfrm>
            <a:off x="10366622" y="2473506"/>
            <a:ext cx="1119882" cy="461665"/>
          </a:xfrm>
          <a:prstGeom prst="rect">
            <a:avLst/>
          </a:prstGeom>
          <a:noFill/>
        </p:spPr>
        <p:txBody>
          <a:bodyPr wrap="square" rtlCol="0">
            <a:spAutoFit/>
          </a:bodyPr>
          <a:lstStyle/>
          <a:p>
            <a:r>
              <a:rPr lang="en-US" sz="1200" b="1" dirty="0"/>
              <a:t>Aftermarket &amp; OES</a:t>
            </a:r>
          </a:p>
        </p:txBody>
      </p:sp>
      <p:sp>
        <p:nvSpPr>
          <p:cNvPr id="27" name="TextBox 26">
            <a:extLst>
              <a:ext uri="{FF2B5EF4-FFF2-40B4-BE49-F238E27FC236}">
                <a16:creationId xmlns:a16="http://schemas.microsoft.com/office/drawing/2014/main" id="{7BDC19CE-434A-4B9B-9BF9-0BA2EDBD74E1}"/>
              </a:ext>
            </a:extLst>
          </p:cNvPr>
          <p:cNvSpPr txBox="1"/>
          <p:nvPr/>
        </p:nvSpPr>
        <p:spPr>
          <a:xfrm>
            <a:off x="10169704" y="4218406"/>
            <a:ext cx="1861330" cy="646331"/>
          </a:xfrm>
          <a:prstGeom prst="rect">
            <a:avLst/>
          </a:prstGeom>
          <a:noFill/>
        </p:spPr>
        <p:txBody>
          <a:bodyPr wrap="square" rtlCol="0">
            <a:spAutoFit/>
          </a:bodyPr>
          <a:lstStyle/>
          <a:p>
            <a:r>
              <a:rPr lang="en-US" sz="1200" b="1" dirty="0"/>
              <a:t>Commercial Trucks, LCV, Off- Highway, Industrial &amp; Others</a:t>
            </a:r>
          </a:p>
        </p:txBody>
      </p:sp>
      <p:sp>
        <p:nvSpPr>
          <p:cNvPr id="29" name="TextBox 28">
            <a:extLst>
              <a:ext uri="{FF2B5EF4-FFF2-40B4-BE49-F238E27FC236}">
                <a16:creationId xmlns:a16="http://schemas.microsoft.com/office/drawing/2014/main" id="{F7ED16AC-679C-47C1-B791-E60C87F2F573}"/>
              </a:ext>
            </a:extLst>
          </p:cNvPr>
          <p:cNvSpPr txBox="1"/>
          <p:nvPr/>
        </p:nvSpPr>
        <p:spPr>
          <a:xfrm>
            <a:off x="7337318" y="4350388"/>
            <a:ext cx="1119882" cy="276999"/>
          </a:xfrm>
          <a:prstGeom prst="rect">
            <a:avLst/>
          </a:prstGeom>
          <a:noFill/>
        </p:spPr>
        <p:txBody>
          <a:bodyPr wrap="square" rtlCol="0">
            <a:spAutoFit/>
          </a:bodyPr>
          <a:lstStyle/>
          <a:p>
            <a:r>
              <a:rPr lang="en-US" sz="1200" b="1" dirty="0"/>
              <a:t>2/3 </a:t>
            </a:r>
            <a:r>
              <a:rPr lang="en-US" sz="1200" b="1" dirty="0" err="1"/>
              <a:t>Wh</a:t>
            </a:r>
            <a:endParaRPr lang="en-US" sz="1200" b="1" dirty="0"/>
          </a:p>
        </p:txBody>
      </p:sp>
      <p:sp>
        <p:nvSpPr>
          <p:cNvPr id="30" name="TextBox 29">
            <a:extLst>
              <a:ext uri="{FF2B5EF4-FFF2-40B4-BE49-F238E27FC236}">
                <a16:creationId xmlns:a16="http://schemas.microsoft.com/office/drawing/2014/main" id="{CF3C6F63-DF6F-4F06-BB82-2C89FCDAD4CE}"/>
              </a:ext>
            </a:extLst>
          </p:cNvPr>
          <p:cNvSpPr txBox="1"/>
          <p:nvPr/>
        </p:nvSpPr>
        <p:spPr>
          <a:xfrm>
            <a:off x="7188481" y="2377607"/>
            <a:ext cx="1119882" cy="461665"/>
          </a:xfrm>
          <a:prstGeom prst="rect">
            <a:avLst/>
          </a:prstGeom>
          <a:noFill/>
        </p:spPr>
        <p:txBody>
          <a:bodyPr wrap="square" rtlCol="0">
            <a:spAutoFit/>
          </a:bodyPr>
          <a:lstStyle/>
          <a:p>
            <a:r>
              <a:rPr lang="en-US" sz="1200" b="1" dirty="0"/>
              <a:t>Passenger Vehicles</a:t>
            </a:r>
          </a:p>
        </p:txBody>
      </p:sp>
      <p:graphicFrame>
        <p:nvGraphicFramePr>
          <p:cNvPr id="4" name="Chart 3">
            <a:extLst>
              <a:ext uri="{FF2B5EF4-FFF2-40B4-BE49-F238E27FC236}">
                <a16:creationId xmlns:a16="http://schemas.microsoft.com/office/drawing/2014/main" id="{CE79A97C-E8E2-45D7-B223-5BE9E8313931}"/>
              </a:ext>
            </a:extLst>
          </p:cNvPr>
          <p:cNvGraphicFramePr/>
          <p:nvPr/>
        </p:nvGraphicFramePr>
        <p:xfrm>
          <a:off x="7608322" y="2268324"/>
          <a:ext cx="2991497" cy="2375987"/>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793F7329-809F-47E8-9550-F3C86014FBB2}"/>
              </a:ext>
            </a:extLst>
          </p:cNvPr>
          <p:cNvSpPr txBox="1"/>
          <p:nvPr/>
        </p:nvSpPr>
        <p:spPr>
          <a:xfrm>
            <a:off x="7731609" y="5248218"/>
            <a:ext cx="2861043" cy="307777"/>
          </a:xfrm>
          <a:prstGeom prst="rect">
            <a:avLst/>
          </a:prstGeom>
          <a:solidFill>
            <a:srgbClr val="00578D"/>
          </a:solidFill>
        </p:spPr>
        <p:txBody>
          <a:bodyPr wrap="square" rtlCol="0">
            <a:spAutoFit/>
          </a:bodyPr>
          <a:lstStyle/>
          <a:p>
            <a:pPr algn="ctr"/>
            <a:r>
              <a:rPr lang="en-US" sz="1400" b="1" dirty="0">
                <a:solidFill>
                  <a:schemeClr val="bg1"/>
                </a:solidFill>
              </a:rPr>
              <a:t>60% non-OE PV and 2 </a:t>
            </a:r>
            <a:r>
              <a:rPr lang="en-US" sz="1400" b="1" dirty="0" err="1">
                <a:solidFill>
                  <a:schemeClr val="bg1"/>
                </a:solidFill>
              </a:rPr>
              <a:t>Wh</a:t>
            </a:r>
            <a:endParaRPr lang="en-US" sz="1400" b="1" dirty="0">
              <a:solidFill>
                <a:schemeClr val="bg1"/>
              </a:solidFill>
            </a:endParaRPr>
          </a:p>
        </p:txBody>
      </p:sp>
    </p:spTree>
    <p:extLst>
      <p:ext uri="{BB962C8B-B14F-4D97-AF65-F5344CB8AC3E}">
        <p14:creationId xmlns:p14="http://schemas.microsoft.com/office/powerpoint/2010/main" val="1595245264"/>
      </p:ext>
    </p:extLst>
  </p:cSld>
  <p:clrMapOvr>
    <a:masterClrMapping/>
  </p:clrMapOvr>
</p:sld>
</file>

<file path=ppt/theme/theme1.xml><?xml version="1.0" encoding="utf-8"?>
<a:theme xmlns:a="http://schemas.openxmlformats.org/drawingml/2006/main" name="Tenneco Enterprise">
  <a:themeElements>
    <a:clrScheme name="Tenneco">
      <a:dk1>
        <a:srgbClr val="272524"/>
      </a:dk1>
      <a:lt1>
        <a:srgbClr val="FFFFFF"/>
      </a:lt1>
      <a:dk2>
        <a:srgbClr val="00578D"/>
      </a:dk2>
      <a:lt2>
        <a:srgbClr val="F2F2F2"/>
      </a:lt2>
      <a:accent1>
        <a:srgbClr val="448291"/>
      </a:accent1>
      <a:accent2>
        <a:srgbClr val="7DB6D1"/>
      </a:accent2>
      <a:accent3>
        <a:srgbClr val="91A93B"/>
      </a:accent3>
      <a:accent4>
        <a:srgbClr val="66BF89"/>
      </a:accent4>
      <a:accent5>
        <a:srgbClr val="E1AD19"/>
      </a:accent5>
      <a:accent6>
        <a:srgbClr val="F58220"/>
      </a:accent6>
      <a:hlink>
        <a:srgbClr val="0563C1"/>
      </a:hlink>
      <a:folHlink>
        <a:srgbClr val="954F72"/>
      </a:folHlink>
    </a:clrScheme>
    <a:fontScheme name="Tenneco">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nneco 2022 PPT template 2.3 (1)" id="{6A7BD3E9-832F-4C40-AC17-97E5B899C2EA}" vid="{2B52FBB5-FC2F-4998-A258-D5418FA42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28b01270a741659ca1702f61e5905d xmlns="13102e63-8df2-463d-b456-b153fd94878f">
      <Terms xmlns="http://schemas.microsoft.com/office/infopath/2007/PartnerControls"/>
    </ac28b01270a741659ca1702f61e5905d>
    <hd313e3cdfe647b3a6b09e2e2bc5fac2 xmlns="13102e63-8df2-463d-b456-b153fd94878f">
      <Terms xmlns="http://schemas.microsoft.com/office/infopath/2007/PartnerControls">
        <TermInfo xmlns="http://schemas.microsoft.com/office/infopath/2007/PartnerControls">
          <TermName xmlns="http://schemas.microsoft.com/office/infopath/2007/PartnerControls">Function</TermName>
          <TermId xmlns="http://schemas.microsoft.com/office/infopath/2007/PartnerControls">ae29062b-af98-4a35-a748-b0a4bdb4b1fa</TermId>
        </TermInfo>
      </Terms>
    </hd313e3cdfe647b3a6b09e2e2bc5fac2>
    <n098ebb87c784f83a42ec9af1bd9cecf xmlns="13102e63-8df2-463d-b456-b153fd94878f">
      <Terms xmlns="http://schemas.microsoft.com/office/infopath/2007/PartnerControls"/>
    </n098ebb87c784f83a42ec9af1bd9cecf>
    <b0caa8eb156f4565967e6e39d216d06b xmlns="8b6554e0-6c02-4d94-8886-01899cf0d43b">
      <Terms xmlns="http://schemas.microsoft.com/office/infopath/2007/PartnerControls">
        <TermInfo xmlns="http://schemas.microsoft.com/office/infopath/2007/PartnerControls">
          <TermName xmlns="http://schemas.microsoft.com/office/infopath/2007/PartnerControls"/>
          <TermId xmlns="http://schemas.microsoft.com/office/infopath/2007/PartnerControls">94dd1d05-d422-4901-bbbe-44330005c902</TermId>
        </TermInfo>
      </Terms>
    </b0caa8eb156f4565967e6e39d216d06b>
    <b02ef9c9ba2b47a7a966ec85f27fc64b xmlns="13102e63-8df2-463d-b456-b153fd94878f">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55433342-d803-4d30-a5b5-f7b631e0c9e4</TermId>
        </TermInfo>
      </Terms>
    </b02ef9c9ba2b47a7a966ec85f27fc64b>
    <Owner xmlns="13102e63-8df2-463d-b456-b153fd94878f">
      <UserInfo>
        <DisplayName/>
        <AccountId xsi:nil="true"/>
        <AccountType/>
      </UserInfo>
    </Owner>
    <TaxCatchAll xmlns="29974d93-fb4a-4921-ab9d-b521c6f5f354" xsi:nil="true"/>
    <TaxKeywordTaxHTField xmlns="1755d64a-665b-42a1-b60b-c7eb82ba7db0">
      <Terms xmlns="http://schemas.microsoft.com/office/infopath/2007/PartnerControls"/>
    </TaxKeywordTaxHTField>
    <TaxCatchAllLabel xmlns="29974d93-fb4a-4921-ab9d-b521c6f5f3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SPARK Document" ma:contentTypeID="0x01010045287B932D1C4739A0C406ADC0B4048A000721B631E627DB499F59D2C7CC28BC60" ma:contentTypeVersion="47" ma:contentTypeDescription="SPARK Document" ma:contentTypeScope="" ma:versionID="d691c604be96631e8dcdfb05fec3ab4e">
  <xsd:schema xmlns:xsd="http://www.w3.org/2001/XMLSchema" xmlns:xs="http://www.w3.org/2001/XMLSchema" xmlns:p="http://schemas.microsoft.com/office/2006/metadata/properties" xmlns:ns2="29974d93-fb4a-4921-ab9d-b521c6f5f354" xmlns:ns3="13102e63-8df2-463d-b456-b153fd94878f" xmlns:ns4="1755d64a-665b-42a1-b60b-c7eb82ba7db0" xmlns:ns5="8b6554e0-6c02-4d94-8886-01899cf0d43b" xmlns:ns6="2687f766-4be3-4880-9edf-1b799a921cf0" xmlns:ns7="95ab9f5e-a253-49ee-a290-eae0e1be8d0c" targetNamespace="http://schemas.microsoft.com/office/2006/metadata/properties" ma:root="true" ma:fieldsID="d3328c52cc0a7fffdacbabe9168985ee" ns2:_="" ns3:_="" ns4:_="" ns5:_="" ns6:_="" ns7:_="">
    <xsd:import namespace="29974d93-fb4a-4921-ab9d-b521c6f5f354"/>
    <xsd:import namespace="13102e63-8df2-463d-b456-b153fd94878f"/>
    <xsd:import namespace="1755d64a-665b-42a1-b60b-c7eb82ba7db0"/>
    <xsd:import namespace="8b6554e0-6c02-4d94-8886-01899cf0d43b"/>
    <xsd:import namespace="2687f766-4be3-4880-9edf-1b799a921cf0"/>
    <xsd:import namespace="95ab9f5e-a253-49ee-a290-eae0e1be8d0c"/>
    <xsd:element name="properties">
      <xsd:complexType>
        <xsd:sequence>
          <xsd:element name="documentManagement">
            <xsd:complexType>
              <xsd:all>
                <xsd:element ref="ns2:TaxCatchAll" minOccurs="0"/>
                <xsd:element ref="ns2:TaxCatchAllLabel" minOccurs="0"/>
                <xsd:element ref="ns3:b02ef9c9ba2b47a7a966ec85f27fc64b" minOccurs="0"/>
                <xsd:element ref="ns3:hd313e3cdfe647b3a6b09e2e2bc5fac2" minOccurs="0"/>
                <xsd:element ref="ns3:n098ebb87c784f83a42ec9af1bd9cecf" minOccurs="0"/>
                <xsd:element ref="ns3:Owner" minOccurs="0"/>
                <xsd:element ref="ns3:ac28b01270a741659ca1702f61e5905d" minOccurs="0"/>
                <xsd:element ref="ns4:TaxKeywordTaxHTField" minOccurs="0"/>
                <xsd:element ref="ns5:b0caa8eb156f4565967e6e39d216d06b" minOccurs="0"/>
                <xsd:element ref="ns6:SharedWithUsers" minOccurs="0"/>
                <xsd:element ref="ns6:SharedWithDetails" minOccurs="0"/>
                <xsd:element ref="ns7:MediaServiceMetadata" minOccurs="0"/>
                <xsd:element ref="ns7:MediaServiceFastMetadata" minOccurs="0"/>
                <xsd:element ref="ns7:MediaServiceDateTaken" minOccurs="0"/>
                <xsd:element ref="ns7:MediaServiceGenerationTime" minOccurs="0"/>
                <xsd:element ref="ns7:MediaServiceEventHashCode" minOccurs="0"/>
                <xsd:element ref="ns7: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74d93-fb4a-4921-ab9d-b521c6f5f354"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858f687-63c8-4290-9d54-3a7fcc8e37e6}" ma:internalName="TaxCatchAll" ma:readOnly="false" ma:showField="CatchAllData" ma:web="1755d64a-665b-42a1-b60b-c7eb82ba7db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858f687-63c8-4290-9d54-3a7fcc8e37e6}" ma:internalName="TaxCatchAllLabel" ma:readOnly="false" ma:showField="CatchAllDataLabel" ma:web="1755d64a-665b-42a1-b60b-c7eb82ba7d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2e63-8df2-463d-b456-b153fd94878f" elementFormDefault="qualified">
    <xsd:import namespace="http://schemas.microsoft.com/office/2006/documentManagement/types"/>
    <xsd:import namespace="http://schemas.microsoft.com/office/infopath/2007/PartnerControls"/>
    <xsd:element name="b02ef9c9ba2b47a7a966ec85f27fc64b" ma:index="10" nillable="true" ma:taxonomy="true" ma:internalName="b02ef9c9ba2b47a7a966ec85f27fc64b" ma:taxonomyFieldName="Team" ma:displayName="Team" ma:readOnly="false" ma:default="4;#Communications|55433342-d803-4d30-a5b5-f7b631e0c9e4" ma:fieldId="{b02ef9c9-ba2b-47a7-a966-ec85f27fc64b}" ma:taxonomyMulti="true" ma:sspId="40afbb0d-713f-417a-a750-2ef134ad8ce2" ma:termSetId="e75d72a3-1f4f-474a-80bd-cd7cc4e43956" ma:anchorId="00000000-0000-0000-0000-000000000000" ma:open="false" ma:isKeyword="false">
      <xsd:complexType>
        <xsd:sequence>
          <xsd:element ref="pc:Terms" minOccurs="0" maxOccurs="1"/>
        </xsd:sequence>
      </xsd:complexType>
    </xsd:element>
    <xsd:element name="hd313e3cdfe647b3a6b09e2e2bc5fac2" ma:index="12" nillable="true" ma:taxonomy="true" ma:internalName="hd313e3cdfe647b3a6b09e2e2bc5fac2" ma:taxonomyFieldName="TeamType" ma:displayName="Team Type" ma:readOnly="false" ma:default="6;#Function|ae29062b-af98-4a35-a748-b0a4bdb4b1fa" ma:fieldId="{1d313e3c-dfe6-47b3-a6b0-9e2e2bc5fac2}" ma:sspId="40afbb0d-713f-417a-a750-2ef134ad8ce2" ma:termSetId="14664bb3-b598-4762-9d05-d5b859d6e09b" ma:anchorId="00000000-0000-0000-0000-000000000000" ma:open="false" ma:isKeyword="false">
      <xsd:complexType>
        <xsd:sequence>
          <xsd:element ref="pc:Terms" minOccurs="0" maxOccurs="1"/>
        </xsd:sequence>
      </xsd:complexType>
    </xsd:element>
    <xsd:element name="n098ebb87c784f83a42ec9af1bd9cecf" ma:index="14" nillable="true" ma:taxonomy="true" ma:internalName="n098ebb87c784f83a42ec9af1bd9cecf" ma:taxonomyFieldName="Topic" ma:displayName="Topic" ma:readOnly="false" ma:fieldId="{7098ebb8-7c78-4f83-a42e-c9af1bd9cecf}" ma:sspId="40afbb0d-713f-417a-a750-2ef134ad8ce2" ma:termSetId="8ca3fd85-7b5c-42e6-a6be-bfca5e182723" ma:anchorId="00000000-0000-0000-0000-000000000000" ma:open="false" ma:isKeyword="false">
      <xsd:complexType>
        <xsd:sequence>
          <xsd:element ref="pc:Terms" minOccurs="0" maxOccurs="1"/>
        </xsd:sequence>
      </xsd:complexType>
    </xsd:element>
    <xsd:element name="Owner" ma:index="16" nillable="true" ma:displayName="Owner" ma:description="Please select the owner this content applied t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28b01270a741659ca1702f61e5905d" ma:index="17" nillable="true" ma:taxonomy="true" ma:internalName="ac28b01270a741659ca1702f61e5905d" ma:taxonomyFieldName="ResourceType" ma:displayName="Resource Type" ma:readOnly="false" ma:fieldId="{ac28b012-70a7-4165-9ca1-702f61e5905d}" ma:sspId="40afbb0d-713f-417a-a750-2ef134ad8ce2" ma:termSetId="26d5d9aa-486f-4bd3-a292-efc5dd9ab83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755d64a-665b-42a1-b60b-c7eb82ba7db0" elementFormDefault="qualified">
    <xsd:import namespace="http://schemas.microsoft.com/office/2006/documentManagement/types"/>
    <xsd:import namespace="http://schemas.microsoft.com/office/infopath/2007/PartnerControls"/>
    <xsd:element name="TaxKeywordTaxHTField" ma:index="19" nillable="true" ma:taxonomy="true" ma:internalName="TaxKeywordTaxHTField" ma:taxonomyFieldName="TaxKeyword" ma:displayName="Enterprise Keywords" ma:readOnly="false" ma:fieldId="{23f27201-bee3-471e-b2e7-b64fd8b7ca38}" ma:taxonomyMulti="true" ma:sspId="40afbb0d-713f-417a-a750-2ef134ad8ce2"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6554e0-6c02-4d94-8886-01899cf0d43b" elementFormDefault="qualified">
    <xsd:import namespace="http://schemas.microsoft.com/office/2006/documentManagement/types"/>
    <xsd:import namespace="http://schemas.microsoft.com/office/infopath/2007/PartnerControls"/>
    <xsd:element name="b0caa8eb156f4565967e6e39d216d06b" ma:index="21" nillable="true" ma:taxonomy="true" ma:internalName="b0caa8eb156f4565967e6e39d216d06b" ma:taxonomyFieldName="Languages" ma:displayName="Languages" ma:readOnly="false" ma:default="1;#English|32ca1fd3-5f6e-4457-8601-3240b5297d4c" ma:fieldId="{b0caa8eb-156f-4565-967e-6e39d216d06b}" ma:sspId="40afbb0d-713f-417a-a750-2ef134ad8ce2" ma:termSetId="13968a71-4658-49c9-b045-7681c6d58b3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87f766-4be3-4880-9edf-1b799a921cf0"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ab9f5e-a253-49ee-a290-eae0e1be8d0c"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LengthInSeconds" ma:index="3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CD2D24-FE7C-438A-8DC6-540DB837867E}">
  <ds:schemaRefs>
    <ds:schemaRef ds:uri="http://schemas.microsoft.com/sharepoint/v3/contenttype/forms"/>
  </ds:schemaRefs>
</ds:datastoreItem>
</file>

<file path=customXml/itemProps2.xml><?xml version="1.0" encoding="utf-8"?>
<ds:datastoreItem xmlns:ds="http://schemas.openxmlformats.org/officeDocument/2006/customXml" ds:itemID="{F85D069B-D1CD-4CA8-B708-14136CD06A0E}">
  <ds:schemaRefs>
    <ds:schemaRef ds:uri="http://purl.org/dc/terms/"/>
    <ds:schemaRef ds:uri="http://purl.org/dc/elements/1.1/"/>
    <ds:schemaRef ds:uri="http://schemas.microsoft.com/office/2006/documentManagement/types"/>
    <ds:schemaRef ds:uri="8b6554e0-6c02-4d94-8886-01899cf0d43b"/>
    <ds:schemaRef ds:uri="484c8c59-755d-4516-b8d2-1621b38262b4"/>
    <ds:schemaRef ds:uri="13102e63-8df2-463d-b456-b153fd94878f"/>
    <ds:schemaRef ds:uri="http://www.w3.org/XML/1998/namespace"/>
    <ds:schemaRef ds:uri="http://purl.org/dc/dcmitype/"/>
    <ds:schemaRef ds:uri="ff419a93-e4fe-4e30-b1e4-d2b91798e0a1"/>
    <ds:schemaRef ds:uri="http://schemas.microsoft.com/office/infopath/2007/PartnerControls"/>
    <ds:schemaRef ds:uri="http://schemas.openxmlformats.org/package/2006/metadata/core-properties"/>
    <ds:schemaRef ds:uri="2687f766-4be3-4880-9edf-1b799a921cf0"/>
    <ds:schemaRef ds:uri="http://schemas.microsoft.com/office/2006/metadata/properties"/>
    <ds:schemaRef ds:uri="29974d93-fb4a-4921-ab9d-b521c6f5f354"/>
    <ds:schemaRef ds:uri="1755d64a-665b-42a1-b60b-c7eb82ba7db0"/>
  </ds:schemaRefs>
</ds:datastoreItem>
</file>

<file path=customXml/itemProps3.xml><?xml version="1.0" encoding="utf-8"?>
<ds:datastoreItem xmlns:ds="http://schemas.openxmlformats.org/officeDocument/2006/customXml" ds:itemID="{FEBF9F25-298E-4209-86AF-10CCCAAD5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974d93-fb4a-4921-ab9d-b521c6f5f354"/>
    <ds:schemaRef ds:uri="13102e63-8df2-463d-b456-b153fd94878f"/>
    <ds:schemaRef ds:uri="1755d64a-665b-42a1-b60b-c7eb82ba7db0"/>
    <ds:schemaRef ds:uri="8b6554e0-6c02-4d94-8886-01899cf0d43b"/>
    <ds:schemaRef ds:uri="2687f766-4be3-4880-9edf-1b799a921cf0"/>
    <ds:schemaRef ds:uri="95ab9f5e-a253-49ee-a290-eae0e1be8d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1 - Tenneco 2022 PPT template 2.3</Template>
  <TotalTime>213</TotalTime>
  <Words>1477</Words>
  <Application>Microsoft Office PowerPoint</Application>
  <PresentationFormat>Widescreen</PresentationFormat>
  <Paragraphs>252</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Segoe UI</vt:lpstr>
      <vt:lpstr>Segoe UI (Headings)</vt:lpstr>
      <vt:lpstr>Segoe UI Semibold</vt:lpstr>
      <vt:lpstr>Segoe UI Symbol</vt:lpstr>
      <vt:lpstr>Verdana</vt:lpstr>
      <vt:lpstr>Wingdings</vt:lpstr>
      <vt:lpstr>Tenneco Enterprise</vt:lpstr>
      <vt:lpstr>    Federal-Mogul Goetze (India) Limited    Investor Presentation and Q1 FY22-23  Financial Results  August 11, 2022</vt:lpstr>
      <vt:lpstr>Safe Harbor</vt:lpstr>
      <vt:lpstr>PowerPoint Presentation</vt:lpstr>
      <vt:lpstr>Manufacturing Facilities</vt:lpstr>
      <vt:lpstr>Shareholding pattern as on 30th June, 2022</vt:lpstr>
      <vt:lpstr>Board of Directors</vt:lpstr>
      <vt:lpstr>Competitive Strength</vt:lpstr>
      <vt:lpstr>Diversified Customers - OEM</vt:lpstr>
      <vt:lpstr>Revenue mix by Market segment</vt:lpstr>
      <vt:lpstr>OEM market position in India</vt:lpstr>
      <vt:lpstr>PowerPoint Presentation</vt:lpstr>
      <vt:lpstr>Customer Awards &amp; Recognition </vt:lpstr>
      <vt:lpstr>Building a Stronger FMGIL Performance Focus - Margin Expansion &amp; Cash Generation</vt:lpstr>
      <vt:lpstr>PowerPoint Presentation</vt:lpstr>
      <vt:lpstr>Financial Results for Qtr. Ended 30th June 2022</vt:lpstr>
      <vt:lpstr>Financial Performance Qtr. Ended 30th June 2022</vt:lpstr>
      <vt:lpstr>Financial Performance Qtr. Ended 30th June 2022</vt:lpstr>
      <vt:lpstr>Financial Results Overview  High Points</vt:lpstr>
      <vt:lpstr>Prayas Juvenile Aid Centre - we sponsor the education of 100 girl children  (50 from the remand home &amp; 50 from local community) Approx. budget for 2022-23 = Rs 16.50 L</vt:lpstr>
      <vt:lpstr>Ghar Angna – we sponsor the school completely for approx. 85 children (From local community) Approx. budget for 2022-23 = Rs 10.25 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Federal-Mogul Goetze (India) Limited    Investor Presentation and Q4 FY21-22 Financial Results  May 24, 2022</dc:title>
  <dc:creator>Chandiwal, Siddhi</dc:creator>
  <cp:lastModifiedBy>Sharma, Garima</cp:lastModifiedBy>
  <cp:revision>11</cp:revision>
  <dcterms:created xsi:type="dcterms:W3CDTF">2022-05-18T06:47:08Z</dcterms:created>
  <dcterms:modified xsi:type="dcterms:W3CDTF">2022-08-17T13:54:06Z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TaxKeyword">
    <vt:lpwstr/>
  </property>
  <property fmtid="{D5CDD505-2E9C-101B-9397-08002B2CF9AE}" pid="5" name="Topic">
    <vt:lpwstr/>
  </property>
  <property fmtid="{D5CDD505-2E9C-101B-9397-08002B2CF9AE}" pid="6" name="ContentTypeId">
    <vt:lpwstr>0x01010045287B932D1C4739A0C406ADC0B4048A000721B631E627DB499F59D2C7CC28BC60</vt:lpwstr>
  </property>
  <property fmtid="{D5CDD505-2E9C-101B-9397-08002B2CF9AE}" pid="7" name="Team">
    <vt:lpwstr>1;#Communications|55433342-d803-4d30-a5b5-f7b631e0c9e4</vt:lpwstr>
  </property>
  <property fmtid="{D5CDD505-2E9C-101B-9397-08002B2CF9AE}" pid="8" name="ResourceType">
    <vt:lpwstr/>
  </property>
  <property fmtid="{D5CDD505-2E9C-101B-9397-08002B2CF9AE}" pid="9" name="TeamType">
    <vt:lpwstr>3;#Function|ae29062b-af98-4a35-a748-b0a4bdb4b1fa</vt:lpwstr>
  </property>
  <property fmtid="{D5CDD505-2E9C-101B-9397-08002B2CF9AE}" pid="10" name="Languages">
    <vt:lpwstr>1;#|94dd1d05-d422-4901-bbbe-44330005c902</vt:lpwstr>
  </property>
  <property fmtid="{D5CDD505-2E9C-101B-9397-08002B2CF9AE}" pid="11" name="MSIP_Label_7303cfa0-d896-4cc6-b4f0-0d6fcb44e974_Enabled">
    <vt:lpwstr>true</vt:lpwstr>
  </property>
  <property fmtid="{D5CDD505-2E9C-101B-9397-08002B2CF9AE}" pid="12" name="MSIP_Label_7303cfa0-d896-4cc6-b4f0-0d6fcb44e974_SetDate">
    <vt:lpwstr>2022-03-08T15:09:46Z</vt:lpwstr>
  </property>
  <property fmtid="{D5CDD505-2E9C-101B-9397-08002B2CF9AE}" pid="13" name="MSIP_Label_7303cfa0-d896-4cc6-b4f0-0d6fcb44e974_Method">
    <vt:lpwstr>Standard</vt:lpwstr>
  </property>
  <property fmtid="{D5CDD505-2E9C-101B-9397-08002B2CF9AE}" pid="14" name="MSIP_Label_7303cfa0-d896-4cc6-b4f0-0d6fcb44e974_Name">
    <vt:lpwstr>General Not Encrypted</vt:lpwstr>
  </property>
  <property fmtid="{D5CDD505-2E9C-101B-9397-08002B2CF9AE}" pid="15" name="MSIP_Label_7303cfa0-d896-4cc6-b4f0-0d6fcb44e974_SiteId">
    <vt:lpwstr>a33489ef-a7bc-48cc-9660-8a2d7703dcc7</vt:lpwstr>
  </property>
  <property fmtid="{D5CDD505-2E9C-101B-9397-08002B2CF9AE}" pid="16" name="MSIP_Label_7303cfa0-d896-4cc6-b4f0-0d6fcb44e974_ActionId">
    <vt:lpwstr>1343a2ce-de59-4d00-aa98-518ac6d980ae</vt:lpwstr>
  </property>
  <property fmtid="{D5CDD505-2E9C-101B-9397-08002B2CF9AE}" pid="17" name="MSIP_Label_7303cfa0-d896-4cc6-b4f0-0d6fcb44e974_ContentBits">
    <vt:lpwstr>0</vt:lpwstr>
  </property>
</Properties>
</file>